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49"/>
  </p:notesMasterIdLst>
  <p:handoutMasterIdLst>
    <p:handoutMasterId r:id="rId50"/>
  </p:handoutMasterIdLst>
  <p:sldIdLst>
    <p:sldId id="256" r:id="rId5"/>
    <p:sldId id="454" r:id="rId6"/>
    <p:sldId id="368" r:id="rId7"/>
    <p:sldId id="471" r:id="rId8"/>
    <p:sldId id="371" r:id="rId9"/>
    <p:sldId id="267" r:id="rId10"/>
    <p:sldId id="455" r:id="rId11"/>
    <p:sldId id="474" r:id="rId12"/>
    <p:sldId id="475" r:id="rId13"/>
    <p:sldId id="1804" r:id="rId14"/>
    <p:sldId id="1803" r:id="rId15"/>
    <p:sldId id="426" r:id="rId16"/>
    <p:sldId id="456" r:id="rId17"/>
    <p:sldId id="461" r:id="rId18"/>
    <p:sldId id="462" r:id="rId19"/>
    <p:sldId id="463" r:id="rId20"/>
    <p:sldId id="464" r:id="rId21"/>
    <p:sldId id="260" r:id="rId22"/>
    <p:sldId id="448" r:id="rId23"/>
    <p:sldId id="449" r:id="rId24"/>
    <p:sldId id="430" r:id="rId25"/>
    <p:sldId id="434" r:id="rId26"/>
    <p:sldId id="428" r:id="rId27"/>
    <p:sldId id="450" r:id="rId28"/>
    <p:sldId id="436" r:id="rId29"/>
    <p:sldId id="433" r:id="rId30"/>
    <p:sldId id="353" r:id="rId31"/>
    <p:sldId id="457" r:id="rId32"/>
    <p:sldId id="452" r:id="rId33"/>
    <p:sldId id="453" r:id="rId34"/>
    <p:sldId id="458" r:id="rId35"/>
    <p:sldId id="459" r:id="rId36"/>
    <p:sldId id="431" r:id="rId37"/>
    <p:sldId id="465" r:id="rId38"/>
    <p:sldId id="1805" r:id="rId39"/>
    <p:sldId id="473" r:id="rId40"/>
    <p:sldId id="466" r:id="rId41"/>
    <p:sldId id="467" r:id="rId42"/>
    <p:sldId id="468" r:id="rId43"/>
    <p:sldId id="469" r:id="rId44"/>
    <p:sldId id="470" r:id="rId45"/>
    <p:sldId id="472" r:id="rId46"/>
    <p:sldId id="446" r:id="rId47"/>
    <p:sldId id="1806" r:id="rId48"/>
  </p:sldIdLst>
  <p:sldSz cx="12192000" cy="6858000"/>
  <p:notesSz cx="6858000" cy="9144000"/>
  <p:defaultTextStyle>
    <a:defPPr rtl="0"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3" autoAdjust="0"/>
    <p:restoredTop sz="95894" autoAdjust="0"/>
  </p:normalViewPr>
  <p:slideViewPr>
    <p:cSldViewPr snapToGrid="0">
      <p:cViewPr varScale="1">
        <p:scale>
          <a:sx n="67" d="100"/>
          <a:sy n="67" d="100"/>
        </p:scale>
        <p:origin x="644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394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C9EDB39B-CD31-4D94-BCEF-1D949F4C2D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E7906CE-F94C-4ACC-9310-643C32BAAE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C38D59-3D63-45D3-B212-9F69AD9B73BB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2020/7/5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0D6B72A-2A3A-4C08-82E4-6A9ED2A785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B27978C-70E4-4272-9415-2535ADA94B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A213CD-4AB6-4BA8-99C3-D9419FCA3C0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36653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E842E208-A4F0-4761-AF53-C6A075B4CE65}" type="datetime1">
              <a:rPr lang="zh-TW" altLang="en-US" smtClean="0"/>
              <a:pPr/>
              <a:t>2020/7/5</a:t>
            </a:fld>
            <a:endParaRPr lang="zh-TW" altLang="en-US" dirty="0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noProof="0" dirty="0"/>
              <a:t>編輯母片文字樣式</a:t>
            </a:r>
          </a:p>
          <a:p>
            <a:pPr lvl="1"/>
            <a:r>
              <a:rPr lang="zh-TW" altLang="en-US" noProof="0" dirty="0"/>
              <a:t>第二層</a:t>
            </a:r>
          </a:p>
          <a:p>
            <a:pPr lvl="2"/>
            <a:r>
              <a:rPr lang="zh-TW" altLang="en-US" noProof="0" dirty="0"/>
              <a:t>第三層</a:t>
            </a:r>
          </a:p>
          <a:p>
            <a:pPr lvl="3"/>
            <a:r>
              <a:rPr lang="zh-TW" altLang="en-US" noProof="0" dirty="0"/>
              <a:t>第四層</a:t>
            </a:r>
          </a:p>
          <a:p>
            <a:pPr lvl="4"/>
            <a:r>
              <a:rPr lang="zh-TW" altLang="en-US" noProof="0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7E212AA-416F-4F85-84E4-70553CBAF1E5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0167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212AA-416F-4F85-84E4-70553CBAF1E5}" type="slidenum">
              <a:rPr lang="en-US" altLang="zh-TW" smtClean="0"/>
              <a:pPr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52728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535" eaLnBrk="0" hangingPunct="0">
              <a:spcBef>
                <a:spcPct val="30000"/>
              </a:spcBef>
              <a:defRPr kumimoji="1" sz="11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710336" indent="-272396" defTabSz="922535" eaLnBrk="0" hangingPunct="0">
              <a:spcBef>
                <a:spcPct val="30000"/>
              </a:spcBef>
              <a:defRPr kumimoji="1" sz="11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092594" indent="-218218" defTabSz="922535" eaLnBrk="0" hangingPunct="0">
              <a:spcBef>
                <a:spcPct val="30000"/>
              </a:spcBef>
              <a:defRPr kumimoji="1" sz="11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530535" indent="-218218" defTabSz="922535" eaLnBrk="0" hangingPunct="0">
              <a:spcBef>
                <a:spcPct val="30000"/>
              </a:spcBef>
              <a:defRPr kumimoji="1" sz="11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1966970" indent="-218218" defTabSz="922535" eaLnBrk="0" hangingPunct="0">
              <a:spcBef>
                <a:spcPct val="30000"/>
              </a:spcBef>
              <a:defRPr kumimoji="1" sz="11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400396" indent="-218218" defTabSz="922535" eaLnBrk="0" fontAlgn="base" hangingPunct="0">
              <a:spcBef>
                <a:spcPct val="3000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2833821" indent="-218218" defTabSz="922535" eaLnBrk="0" fontAlgn="base" hangingPunct="0">
              <a:spcBef>
                <a:spcPct val="3000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267247" indent="-218218" defTabSz="922535" eaLnBrk="0" fontAlgn="base" hangingPunct="0">
              <a:spcBef>
                <a:spcPct val="3000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3700673" indent="-218218" defTabSz="922535" eaLnBrk="0" fontAlgn="base" hangingPunct="0">
              <a:spcBef>
                <a:spcPct val="3000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85AFB4C-DD64-4DAD-8A2D-35C1DF5A0E03}" type="slidenum">
              <a:rPr lang="en-US" altLang="zh-TW" sz="1200">
                <a:latin typeface="Gulim" pitchFamily="34" charset="-127"/>
                <a:ea typeface="Gulim" pitchFamily="34" charset="-127"/>
              </a:rPr>
              <a:pPr eaLnBrk="1" hangingPunct="1">
                <a:spcBef>
                  <a:spcPct val="0"/>
                </a:spcBef>
              </a:pPr>
              <a:t>2</a:t>
            </a:fld>
            <a:endParaRPr lang="en-US" altLang="zh-TW" sz="1200">
              <a:latin typeface="Gulim" pitchFamily="34" charset="-127"/>
              <a:ea typeface="Gulim" pitchFamily="34" charset="-127"/>
            </a:endParaRPr>
          </a:p>
        </p:txBody>
      </p:sp>
      <p:sp>
        <p:nvSpPr>
          <p:cNvPr id="47107" name="Text Box 2"/>
          <p:cNvSpPr txBox="1">
            <a:spLocks noChangeArrowheads="1"/>
          </p:cNvSpPr>
          <p:nvPr/>
        </p:nvSpPr>
        <p:spPr bwMode="auto">
          <a:xfrm>
            <a:off x="2167268" y="701041"/>
            <a:ext cx="2604203" cy="345294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82" tIns="43742" rIns="87482" bIns="43742" anchor="ctr"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TW" altLang="en-US" sz="1700">
              <a:latin typeface="Gulim" pitchFamily="34" charset="-127"/>
              <a:ea typeface="Gulim" pitchFamily="34" charset="-127"/>
            </a:endParaRPr>
          </a:p>
        </p:txBody>
      </p:sp>
      <p:sp>
        <p:nvSpPr>
          <p:cNvPr id="47108" name="Rectangle 3"/>
          <p:cNvSpPr>
            <a:spLocks noGrp="1" noChangeArrowheads="1"/>
          </p:cNvSpPr>
          <p:nvPr>
            <p:ph type="body"/>
          </p:nvPr>
        </p:nvSpPr>
        <p:spPr>
          <a:xfrm>
            <a:off x="693399" y="4376058"/>
            <a:ext cx="5531360" cy="41278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212AA-416F-4F85-84E4-70553CBAF1E5}" type="slidenum">
              <a:rPr lang="en-US" altLang="zh-TW" smtClean="0"/>
              <a:pPr/>
              <a:t>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6430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212AA-416F-4F85-84E4-70553CBAF1E5}" type="slidenum">
              <a:rPr lang="en-US" altLang="zh-TW" smtClean="0"/>
              <a:pPr/>
              <a:t>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70814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rtlCol="0"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684212" y="3843867"/>
            <a:ext cx="6400800" cy="1947333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D468AF0-7D75-4161-9CFD-A82BABC67394}" type="datetime1">
              <a:rPr lang="zh-TW" altLang="en-US" noProof="0" smtClean="0"/>
              <a:t>2020/7/5</a:t>
            </a:fld>
            <a:endParaRPr lang="zh-TW" altLang="en-US" noProof="0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cxnSp>
        <p:nvCxnSpPr>
          <p:cNvPr id="16" name="直線接點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​​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​​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全景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7" name="圖片預留位置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6" name="文字預留位置 9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2" y="3843867"/>
            <a:ext cx="8304210" cy="457200"/>
          </a:xfrm>
        </p:spPr>
        <p:txBody>
          <a:bodyPr rtlCol="0"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26146CB-6893-4F0A-97B7-F2A4E750C28B}" type="datetime1">
              <a:rPr lang="zh-TW" altLang="en-US" noProof="0" smtClean="0"/>
              <a:t>2020/7/5</a:t>
            </a:fld>
            <a:endParaRPr lang="zh-TW" altLang="en-US" noProof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rtlCol="0" anchor="ctr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 hasCustomPrompt="1"/>
          </p:nvPr>
        </p:nvSpPr>
        <p:spPr>
          <a:xfrm>
            <a:off x="684212" y="4114800"/>
            <a:ext cx="8535988" cy="18796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785F5D-B76F-4228-85ED-CD2C19839B37}" type="datetime1">
              <a:rPr lang="zh-TW" altLang="en-US" noProof="0" smtClean="0"/>
              <a:t>2020/7/5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0" name="文字預留位置 9"/>
          <p:cNvSpPr>
            <a:spLocks noGrp="1"/>
          </p:cNvSpPr>
          <p:nvPr>
            <p:ph type="body" sz="quarter" idx="13" hasCustomPrompt="1"/>
          </p:nvPr>
        </p:nvSpPr>
        <p:spPr>
          <a:xfrm>
            <a:off x="1446212" y="3429000"/>
            <a:ext cx="8534400" cy="381000"/>
          </a:xfrm>
        </p:spPr>
        <p:txBody>
          <a:bodyPr rtlCol="0" anchor="ctr"/>
          <a:lstStyle>
            <a:lvl1pPr marL="0" indent="0">
              <a:buFontTx/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 hasCustomPrompt="1"/>
          </p:nvPr>
        </p:nvSpPr>
        <p:spPr>
          <a:xfrm>
            <a:off x="684213" y="4301067"/>
            <a:ext cx="8534400" cy="1684865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EFD79A4E-A66E-4EC5-9602-CEC3028B03C6}" type="datetime1">
              <a:rPr lang="zh-TW" altLang="en-US" smtClean="0"/>
              <a:pPr/>
              <a:t>2020/7/5</a:t>
            </a:fld>
            <a:endParaRPr lang="zh-TW" altLang="en-US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57F1E4F-1CFF-5643-939E-217C01CDF565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zh-TW" altLang="en-US" sz="8000" noProof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 rtl="0"/>
            <a:r>
              <a:rPr lang="zh-TW" altLang="en-US" sz="8000" noProof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rtlCol="0" anchor="b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 hasCustomPrompt="1"/>
          </p:nvPr>
        </p:nvSpPr>
        <p:spPr>
          <a:xfrm>
            <a:off x="684211" y="5132981"/>
            <a:ext cx="8535990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41AEE2-6F83-41D1-B575-CE0C96CAF7EF}" type="datetime1">
              <a:rPr lang="zh-TW" altLang="en-US" noProof="0" smtClean="0"/>
              <a:t>2020/7/5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0" name="文字預留位置 9"/>
          <p:cNvSpPr>
            <a:spLocks noGrp="1"/>
          </p:cNvSpPr>
          <p:nvPr>
            <p:ph type="body" sz="quarter" idx="13" hasCustomPrompt="1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zh-TW" altLang="en-US" noProof="0"/>
              <a:t>編輯母片文字樣式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 hasCustomPrompt="1"/>
          </p:nvPr>
        </p:nvSpPr>
        <p:spPr>
          <a:xfrm>
            <a:off x="684211" y="4978400"/>
            <a:ext cx="8534401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11BC5728-42DA-4727-905D-6D1FA9E3581F}" type="datetime1">
              <a:rPr lang="zh-TW" altLang="en-US" smtClean="0"/>
              <a:pPr/>
              <a:t>2020/7/5</a:t>
            </a:fld>
            <a:endParaRPr lang="zh-TW" altLang="en-US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57F1E4F-1CFF-5643-939E-217C01CDF565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zh-TW" altLang="en-US" sz="8000" noProof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 rtl="0"/>
            <a:r>
              <a:rPr lang="zh-TW" altLang="en-US" sz="8000" noProof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或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0" name="文字預留位置 9"/>
          <p:cNvSpPr>
            <a:spLocks noGrp="1"/>
          </p:cNvSpPr>
          <p:nvPr>
            <p:ph type="body" sz="quarter" idx="13" hasCustomPrompt="1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zh-TW" altLang="en-US" noProof="0"/>
              <a:t>編輯母片文字樣式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 hasCustomPrompt="1"/>
          </p:nvPr>
        </p:nvSpPr>
        <p:spPr>
          <a:xfrm>
            <a:off x="684211" y="4766732"/>
            <a:ext cx="8534401" cy="1227667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BC29EC-7CA5-490D-827C-F8A7C486922A}" type="datetime1">
              <a:rPr lang="zh-TW" altLang="en-US" noProof="0" smtClean="0"/>
              <a:t>2020/7/5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8FD3C2-3336-4E8B-8107-B12224E57F48}" type="datetime1">
              <a:rPr lang="zh-TW" altLang="en-US" noProof="0" smtClean="0"/>
              <a:t>2020/7/5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 hasCustomPrompt="1"/>
          </p:nvPr>
        </p:nvSpPr>
        <p:spPr>
          <a:xfrm>
            <a:off x="685800" y="685800"/>
            <a:ext cx="7823200" cy="5308600"/>
          </a:xfrm>
        </p:spPr>
        <p:txBody>
          <a:bodyPr vert="eaVert" rtlCol="0" anchor="t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53B46D-960E-4CF1-A5EC-7804ED9705D4}" type="datetime1">
              <a:rPr lang="zh-TW" altLang="en-US" noProof="0" smtClean="0"/>
              <a:t>2020/7/5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72BC47-DD3C-447B-81C2-7F10B86C9DAA}" type="datetime1">
              <a:rPr lang="zh-TW" altLang="en-US"/>
              <a:pPr>
                <a:defRPr/>
              </a:pPr>
              <a:t>2020/7/5</a:t>
            </a:fld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0020DDC-4B1E-4E78-8ED9-A84D19C97F07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84897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1A647E-93E5-45AC-A180-AB92BD31E35C}" type="datetime1">
              <a:rPr lang="zh-TW" altLang="en-US" noProof="0" smtClean="0"/>
              <a:t>2020/7/5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rtlCol="0" anchor="b">
            <a:normAutofit/>
          </a:bodyPr>
          <a:lstStyle>
            <a:lvl1pPr algn="l">
              <a:defRPr sz="3600" b="0" cap="all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 hasCustomPrompt="1"/>
          </p:nvPr>
        </p:nvSpPr>
        <p:spPr>
          <a:xfrm>
            <a:off x="684213" y="4495800"/>
            <a:ext cx="8534400" cy="14986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D40A1B-EBB5-4186-B463-F7283544A659}" type="datetime1">
              <a:rPr lang="zh-TW" altLang="en-US" noProof="0" smtClean="0"/>
              <a:t>2020/7/5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sz="half" idx="1" hasCustomPrompt="1"/>
          </p:nvPr>
        </p:nvSpPr>
        <p:spPr>
          <a:xfrm>
            <a:off x="684211" y="685800"/>
            <a:ext cx="4937655" cy="3615267"/>
          </a:xfrm>
        </p:spPr>
        <p:txBody>
          <a:bodyPr rtlCol="0">
            <a:normAutofit/>
          </a:bodyPr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 hasCustomPrompt="1"/>
          </p:nvPr>
        </p:nvSpPr>
        <p:spPr>
          <a:xfrm>
            <a:off x="5808133" y="685801"/>
            <a:ext cx="4934479" cy="3615266"/>
          </a:xfrm>
        </p:spPr>
        <p:txBody>
          <a:bodyPr rtlCol="0">
            <a:normAutofit/>
          </a:bodyPr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EB965F-D8BA-4BFA-ABA3-DF8EC473D3A0}" type="datetime1">
              <a:rPr lang="zh-TW" altLang="en-US" noProof="0" smtClean="0"/>
              <a:t>2020/7/5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 hasCustomPrompt="1"/>
          </p:nvPr>
        </p:nvSpPr>
        <p:spPr>
          <a:xfrm>
            <a:off x="972080" y="685800"/>
            <a:ext cx="4649787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 hasCustomPrompt="1"/>
          </p:nvPr>
        </p:nvSpPr>
        <p:spPr>
          <a:xfrm>
            <a:off x="684211" y="1270529"/>
            <a:ext cx="4937655" cy="3030538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 hasCustomPrompt="1"/>
          </p:nvPr>
        </p:nvSpPr>
        <p:spPr>
          <a:xfrm>
            <a:off x="6079066" y="685800"/>
            <a:ext cx="466513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 hasCustomPrompt="1"/>
          </p:nvPr>
        </p:nvSpPr>
        <p:spPr>
          <a:xfrm>
            <a:off x="5806545" y="1262062"/>
            <a:ext cx="4929188" cy="3030538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C91B8D-61E1-42ED-8BD9-7B90B8879F26}" type="datetime1">
              <a:rPr lang="zh-TW" altLang="en-US" noProof="0" smtClean="0"/>
              <a:t>2020/7/5</a:t>
            </a:fld>
            <a:endParaRPr lang="zh-TW" altLang="en-US" noProof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450C1BE-4739-4309-B207-74BFF21DC4CC}" type="datetime1">
              <a:rPr lang="zh-TW" altLang="en-US" noProof="0" smtClean="0"/>
              <a:t>2020/7/5</a:t>
            </a:fld>
            <a:endParaRPr lang="zh-TW" altLang="en-US" noProof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8DB239E-CF39-4AC4-84C3-24D823C12F1D}" type="datetime1">
              <a:rPr lang="zh-TW" altLang="en-US" noProof="0" smtClean="0"/>
              <a:t>2020/7/5</a:t>
            </a:fld>
            <a:endParaRPr lang="zh-TW" altLang="en-US" noProof="0"/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 hasCustomPrompt="1"/>
          </p:nvPr>
        </p:nvSpPr>
        <p:spPr>
          <a:xfrm>
            <a:off x="684212" y="685800"/>
            <a:ext cx="5943601" cy="53086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 hasCustomPrompt="1"/>
          </p:nvPr>
        </p:nvSpPr>
        <p:spPr>
          <a:xfrm>
            <a:off x="7085012" y="2209799"/>
            <a:ext cx="3657600" cy="2091267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16135F2-D1FD-4ADB-8A19-B2C2D16C954A}" type="datetime1">
              <a:rPr lang="zh-TW" altLang="en-US" noProof="0" smtClean="0"/>
              <a:t>2020/7/5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4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 hasCustomPrompt="1"/>
          </p:nvPr>
        </p:nvSpPr>
        <p:spPr>
          <a:xfrm>
            <a:off x="4722812" y="2777066"/>
            <a:ext cx="6021388" cy="2048933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A14938-9B99-403E-954D-DFA958189F1A}" type="datetime1">
              <a:rPr lang="zh-TW" altLang="en-US" noProof="0" smtClean="0"/>
              <a:t>2020/7/5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直線接點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​​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zh-TW" altLang="en-US" noProof="0" dirty="0"/>
              <a:t>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A67EB9E-827E-4F6C-B9FC-AD85F5A4AD0D}" type="datetime1">
              <a:rPr lang="zh-TW" altLang="en-US" smtClean="0"/>
              <a:t>2020/7/5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57F1E4F-1CFF-5643-939E-217C01CDF565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  <p:sldLayoutId id="2147483669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km.g-land.com.tw/user/55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oleObject" Target="../embeddings/oleObject1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OOHSanam95s" TargetMode="External"/><Relationship Id="rId4" Type="http://schemas.openxmlformats.org/officeDocument/2006/relationships/hyperlink" Target="https://www.thingiverse.com/thing:4302479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ingiverse.com/thing:4475464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eg"/><Relationship Id="rId4" Type="http://schemas.openxmlformats.org/officeDocument/2006/relationships/hyperlink" Target="https://youtu.be/50ebw-RxrJE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google.com/search?sxsrf=ALeKk02vS0sOxZ0vVZ5R0fT1Z_orE6kQxQ:1593750717246&amp;source=hp&amp;ei=vbT-XrTxDKPomAXG7bKwDA&amp;q=%E8%B6%99%E5%A3%AB%E6%85%B6&amp;oq=%E8%B6%99%E5%A3%AB%E6%85%B6&amp;gs_lcp=CgZwc3ktYWIQAzIECCMQJzIECCMQJzoFCAAQgwE6BQgAELEDOgcIIxDqAhAnOgIIADoFCAAQzQJQ9AZYsjhglEFoAnAAeACAAZ4BiAHmB5IBAzkuMpgBAKABAaoBB2d3cy13aXqwAQo&amp;sclient=psy-ab&amp;ved=0ahUKEwj0w_CKoLDqAhUjNKYKHca2DMYQ4dUDCAk&amp;uact=5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矩形 65">
            <a:extLst>
              <a:ext uri="{FF2B5EF4-FFF2-40B4-BE49-F238E27FC236}">
                <a16:creationId xmlns:a16="http://schemas.microsoft.com/office/drawing/2014/main" id="{C5BDD1EA-D8C1-45AF-9F0A-14A2A137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36BA91D-915C-49E9-BA6D-FB9B677AC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58416" y="1858151"/>
            <a:ext cx="3971902" cy="2053201"/>
          </a:xfrm>
        </p:spPr>
        <p:txBody>
          <a:bodyPr rtlCol="0">
            <a:normAutofit fontScale="90000"/>
          </a:bodyPr>
          <a:lstStyle/>
          <a:p>
            <a:r>
              <a:rPr lang="zh-TW" altLang="en-US" sz="3600" b="1" dirty="0"/>
              <a:t>實用派</a:t>
            </a:r>
            <a:r>
              <a:rPr lang="en-US" altLang="zh-TW" sz="3600" b="1" dirty="0" err="1"/>
              <a:t>MaKER</a:t>
            </a:r>
            <a:r>
              <a:rPr lang="zh-TW" altLang="en-US" sz="3600" b="1" dirty="0"/>
              <a:t>如何面對疫情需求</a:t>
            </a:r>
            <a:br>
              <a:rPr lang="en-US" altLang="zh-TW" sz="3600" dirty="0"/>
            </a:br>
            <a:r>
              <a:rPr lang="en-US" altLang="zh-TW" sz="3600" dirty="0"/>
              <a:t>-</a:t>
            </a:r>
            <a:r>
              <a:rPr lang="zh-TW" altLang="en-US" sz="3600" dirty="0"/>
              <a:t>從應急呼吸器的開發聊起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5DB1A8A-4EF6-4157-8A00-84AEDB0883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0137" y="4645026"/>
            <a:ext cx="2827315" cy="1564744"/>
          </a:xfrm>
        </p:spPr>
        <p:txBody>
          <a:bodyPr rtlCol="0">
            <a:normAutofit/>
          </a:bodyPr>
          <a:lstStyle/>
          <a:p>
            <a:pPr algn="ctr"/>
            <a:r>
              <a:rPr lang="en-US" altLang="zh-TW" sz="2400" b="1" dirty="0">
                <a:solidFill>
                  <a:srgbClr val="FFFF00"/>
                </a:solidFill>
              </a:rPr>
              <a:t>MIT</a:t>
            </a:r>
            <a:r>
              <a:rPr lang="zh-TW" altLang="en-US" sz="2400" b="1" dirty="0">
                <a:solidFill>
                  <a:srgbClr val="FFFF00"/>
                </a:solidFill>
              </a:rPr>
              <a:t>呼吸器社群</a:t>
            </a:r>
            <a:endParaRPr lang="en-US" altLang="zh-TW" sz="2400" b="1" dirty="0">
              <a:solidFill>
                <a:srgbClr val="FFFF00"/>
              </a:solidFill>
            </a:endParaRPr>
          </a:p>
          <a:p>
            <a:pPr algn="ctr"/>
            <a:r>
              <a:rPr lang="zh-TW" altLang="en-US" sz="2400" b="1" dirty="0">
                <a:solidFill>
                  <a:srgbClr val="FFFF00"/>
                </a:solidFill>
              </a:rPr>
              <a:t>趙士慶</a:t>
            </a:r>
          </a:p>
        </p:txBody>
      </p:sp>
      <p:sp>
        <p:nvSpPr>
          <p:cNvPr id="68" name="剪去對角線角落矩形 6">
            <a:extLst>
              <a:ext uri="{FF2B5EF4-FFF2-40B4-BE49-F238E27FC236}">
                <a16:creationId xmlns:a16="http://schemas.microsoft.com/office/drawing/2014/main" id="{14354E08-0068-48D7-A8AD-84C7B1CF5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A779F34F-2960-4B81-BA08-445B6F6A0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71" name="直線接點 70">
              <a:extLst>
                <a:ext uri="{FF2B5EF4-FFF2-40B4-BE49-F238E27FC236}">
                  <a16:creationId xmlns:a16="http://schemas.microsoft.com/office/drawing/2014/main" id="{10A57ACC-416F-4A5D-B7F7-DDA9886A3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接點 71">
              <a:extLst>
                <a:ext uri="{FF2B5EF4-FFF2-40B4-BE49-F238E27FC236}">
                  <a16:creationId xmlns:a16="http://schemas.microsoft.com/office/drawing/2014/main" id="{26522B4F-50C4-4FCE-8AE2-3789D63E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接點 72">
              <a:extLst>
                <a:ext uri="{FF2B5EF4-FFF2-40B4-BE49-F238E27FC236}">
                  <a16:creationId xmlns:a16="http://schemas.microsoft.com/office/drawing/2014/main" id="{2C3978FC-B5D1-42BE-B086-BC2A733D5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​ 73">
              <a:extLst>
                <a:ext uri="{FF2B5EF4-FFF2-40B4-BE49-F238E27FC236}">
                  <a16:creationId xmlns:a16="http://schemas.microsoft.com/office/drawing/2014/main" id="{ACED99F1-340D-4970-8E66-3B28E927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接點​​ 74">
              <a:extLst>
                <a:ext uri="{FF2B5EF4-FFF2-40B4-BE49-F238E27FC236}">
                  <a16:creationId xmlns:a16="http://schemas.microsoft.com/office/drawing/2014/main" id="{50A54E39-63C0-4847-A766-C6B74FEB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BE30EBDE-1513-43F7-B664-1A84B47F32F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1627" y="-9178"/>
            <a:ext cx="3560373" cy="11705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BD464E9-771C-4B25-96B1-7DB3F7010FD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267" y="1214540"/>
            <a:ext cx="5840513" cy="414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18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D7DB9B-16F2-49A4-9F96-4E9F0C887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2370" y="1185841"/>
            <a:ext cx="3358971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sz="3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參與</a:t>
            </a:r>
            <a:br>
              <a:rPr lang="en-US" altLang="zh-TW" sz="3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3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台灣開源呼吸機研究團隊</a:t>
            </a:r>
            <a:r>
              <a:rPr lang="en-US" altLang="zh-TW" sz="3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OSMS-Taiwan Ventilator Research Team </a:t>
            </a:r>
          </a:p>
        </p:txBody>
      </p:sp>
      <p:pic>
        <p:nvPicPr>
          <p:cNvPr id="4" name="圖片 3" descr="一張含有 個人, 擺姿勢, 室內, 團體 的圖片&#10;&#10;自動產生的描述">
            <a:extLst>
              <a:ext uri="{FF2B5EF4-FFF2-40B4-BE49-F238E27FC236}">
                <a16:creationId xmlns:a16="http://schemas.microsoft.com/office/drawing/2014/main" id="{97E7D7AB-3A35-4403-A225-42D25EDB95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21890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室內, 電腦, 書桌, 鍵盤 的圖片&#10;&#10;自動產生的描述">
            <a:extLst>
              <a:ext uri="{FF2B5EF4-FFF2-40B4-BE49-F238E27FC236}">
                <a16:creationId xmlns:a16="http://schemas.microsoft.com/office/drawing/2014/main" id="{0DB146BC-E9ED-453A-8451-E1352C3282C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6433" y="10"/>
            <a:ext cx="6015567" cy="3920034"/>
          </a:xfrm>
          <a:custGeom>
            <a:avLst/>
            <a:gdLst/>
            <a:ahLst/>
            <a:cxnLst/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920044"/>
                </a:lnTo>
                <a:lnTo>
                  <a:pt x="2469659" y="3920044"/>
                </a:lnTo>
                <a:lnTo>
                  <a:pt x="2469659" y="3103224"/>
                </a:lnTo>
                <a:lnTo>
                  <a:pt x="0" y="3103224"/>
                </a:lnTo>
                <a:close/>
              </a:path>
            </a:pathLst>
          </a:custGeom>
        </p:spPr>
      </p:pic>
      <p:pic>
        <p:nvPicPr>
          <p:cNvPr id="13" name="圖片 12" descr="一張含有 個人, 室內, 直立的, 女性 的圖片&#10;&#10;自動產生的描述">
            <a:extLst>
              <a:ext uri="{FF2B5EF4-FFF2-40B4-BE49-F238E27FC236}">
                <a16:creationId xmlns:a16="http://schemas.microsoft.com/office/drawing/2014/main" id="{47831126-D9AE-4AFB-BFAB-1E04E1C607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4069976"/>
            <a:ext cx="3535311" cy="2788023"/>
          </a:xfrm>
          <a:prstGeom prst="rect">
            <a:avLst/>
          </a:prstGeom>
        </p:spPr>
      </p:pic>
      <p:pic>
        <p:nvPicPr>
          <p:cNvPr id="18" name="圖片 17" descr="一張含有 桌, 個人, 室內, 女性 的圖片&#10;&#10;自動產生的描述">
            <a:extLst>
              <a:ext uri="{FF2B5EF4-FFF2-40B4-BE49-F238E27FC236}">
                <a16:creationId xmlns:a16="http://schemas.microsoft.com/office/drawing/2014/main" id="{AA66B62B-40D6-420D-8356-AF9D1CC685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3696199" y="3257176"/>
            <a:ext cx="4789093" cy="3600824"/>
          </a:xfrm>
          <a:prstGeom prst="rect">
            <a:avLst/>
          </a:prstGeom>
        </p:spPr>
      </p:pic>
      <p:pic>
        <p:nvPicPr>
          <p:cNvPr id="11" name="圖片 10" descr="一張含有 室內, 男人, 直立的, 廚房 的圖片&#10;&#10;自動產生的描述">
            <a:extLst>
              <a:ext uri="{FF2B5EF4-FFF2-40B4-BE49-F238E27FC236}">
                <a16:creationId xmlns:a16="http://schemas.microsoft.com/office/drawing/2014/main" id="{444CF250-BD57-4D5D-96E5-9F0EA6F88F8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0"/>
            <a:ext cx="6015567" cy="3920034"/>
          </a:xfrm>
          <a:custGeom>
            <a:avLst/>
            <a:gdLst/>
            <a:ahLst/>
            <a:cxnLst/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103224"/>
                </a:lnTo>
                <a:lnTo>
                  <a:pt x="3545908" y="3103224"/>
                </a:lnTo>
                <a:lnTo>
                  <a:pt x="3545908" y="3920044"/>
                </a:lnTo>
                <a:lnTo>
                  <a:pt x="0" y="3920044"/>
                </a:lnTo>
                <a:close/>
              </a:path>
            </a:pathLst>
          </a:custGeom>
        </p:spPr>
      </p:pic>
      <p:pic>
        <p:nvPicPr>
          <p:cNvPr id="7" name="圖片 6" descr="一張含有 個人, 室內, 直立的, 女性 的圖片&#10;&#10;自動產生的描述">
            <a:extLst>
              <a:ext uri="{FF2B5EF4-FFF2-40B4-BE49-F238E27FC236}">
                <a16:creationId xmlns:a16="http://schemas.microsoft.com/office/drawing/2014/main" id="{3F52E855-749E-4408-A3A7-4AAA9C9E341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6161" y="4069976"/>
            <a:ext cx="3545840" cy="278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35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42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990575" indent="-380990">
              <a:spcBef>
                <a:spcPct val="20000"/>
              </a:spcBef>
              <a:buChar char="–"/>
              <a:defRPr kumimoji="1" sz="3733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523962" indent="-304792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2133547" indent="-304792">
              <a:spcBef>
                <a:spcPct val="20000"/>
              </a:spcBef>
              <a:buChar char="–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743131" indent="-304792">
              <a:spcBef>
                <a:spcPct val="20000"/>
              </a:spcBef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335271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962301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457188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5181470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91B2C73-D375-4D4D-B548-44DEFA97B8E7}" type="slidenum">
              <a:rPr lang="en-US" altLang="zh-TW" sz="1867"/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zh-TW" sz="1867" dirty="0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2066924" y="274639"/>
            <a:ext cx="9515475" cy="1042127"/>
          </a:xfrm>
        </p:spPr>
        <p:txBody>
          <a:bodyPr/>
          <a:lstStyle/>
          <a:p>
            <a:pPr eaLnBrk="1" hangingPunct="1"/>
            <a:r>
              <a:rPr lang="zh-TW" altLang="en-US" sz="48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設計理念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09258" y="1591406"/>
            <a:ext cx="10273141" cy="4607822"/>
          </a:xfrm>
        </p:spPr>
        <p:txBody>
          <a:bodyPr>
            <a:normAutofit lnSpcReduction="10000"/>
          </a:bodyPr>
          <a:lstStyle/>
          <a:p>
            <a:pPr>
              <a:spcBef>
                <a:spcPts val="1600"/>
              </a:spcBef>
            </a:pPr>
            <a:r>
              <a:rPr lang="zh-TW" altLang="en-US" sz="2933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利用成熟的醫材</a:t>
            </a:r>
            <a:r>
              <a:rPr lang="en-US" altLang="zh-TW" sz="2933" dirty="0" err="1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Ambu</a:t>
            </a:r>
            <a:r>
              <a:rPr lang="zh-TW" altLang="en-US" sz="2933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為供氣主體，以機械力取代人力</a:t>
            </a:r>
            <a:endParaRPr lang="en-US" altLang="zh-TW" sz="2933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600"/>
              </a:spcBef>
            </a:pPr>
            <a:r>
              <a:rPr lang="zh-TW" altLang="en-US" sz="2933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機械出問題，人力便於立即介入</a:t>
            </a:r>
            <a:endParaRPr lang="en-US" altLang="zh-TW" sz="2933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600"/>
              </a:spcBef>
            </a:pPr>
            <a:r>
              <a:rPr lang="zh-TW" altLang="en-US" sz="2933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考量</a:t>
            </a:r>
            <a:r>
              <a:rPr lang="en-US" altLang="zh-TW" sz="2933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sz="2933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列印機逐漸平價</a:t>
            </a:r>
            <a:r>
              <a:rPr lang="en-US" altLang="zh-TW" sz="2933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933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加法製造，無中生有</a:t>
            </a:r>
            <a:r>
              <a:rPr lang="en-US" altLang="zh-TW" sz="2933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spcBef>
                <a:spcPts val="1600"/>
              </a:spcBef>
            </a:pPr>
            <a:r>
              <a:rPr lang="zh-TW" altLang="en-US" sz="2933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設計考量包括</a:t>
            </a:r>
            <a:r>
              <a:rPr lang="en-US" altLang="zh-TW" sz="2933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FDM</a:t>
            </a:r>
            <a:r>
              <a:rPr lang="zh-TW" altLang="en-US" sz="2933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機種常見的</a:t>
            </a:r>
            <a:r>
              <a:rPr lang="en-US" altLang="zh-TW" sz="2933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20X20cm</a:t>
            </a:r>
            <a:r>
              <a:rPr lang="zh-TW" altLang="en-US" sz="2933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列印範圍、以及盡量減少設定支撐之困擾</a:t>
            </a:r>
          </a:p>
          <a:p>
            <a:pPr>
              <a:spcBef>
                <a:spcPts val="1600"/>
              </a:spcBef>
            </a:pPr>
            <a:r>
              <a:rPr lang="zh-TW" altLang="en-US" sz="2933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小型化、輕量化、易於移動</a:t>
            </a:r>
            <a:endParaRPr lang="en-US" altLang="zh-TW" sz="2933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600"/>
              </a:spcBef>
            </a:pPr>
            <a:r>
              <a:rPr lang="zh-TW" altLang="en-US" sz="2933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sz="2933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Arduino</a:t>
            </a:r>
            <a:r>
              <a:rPr lang="zh-TW" altLang="en-US" sz="2933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作為</a:t>
            </a:r>
            <a:r>
              <a:rPr lang="en-US" altLang="zh-TW" sz="2933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MCU</a:t>
            </a:r>
            <a:r>
              <a:rPr lang="zh-TW" altLang="en-US" sz="2933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選擇，控制與程式門檻可能較低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391477" cy="185614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4832FC3-450A-4962-9485-DC92D3FBDA3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1610" y="0"/>
            <a:ext cx="3560391" cy="117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0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42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990575" indent="-380990">
              <a:spcBef>
                <a:spcPct val="20000"/>
              </a:spcBef>
              <a:buChar char="–"/>
              <a:defRPr kumimoji="1" sz="3733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523962" indent="-304792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2133547" indent="-304792">
              <a:spcBef>
                <a:spcPct val="20000"/>
              </a:spcBef>
              <a:buChar char="–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743131" indent="-304792">
              <a:spcBef>
                <a:spcPct val="20000"/>
              </a:spcBef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335271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962301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457188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5181470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91B2C73-D375-4D4D-B548-44DEFA97B8E7}" type="slidenum">
              <a:rPr lang="en-US" altLang="zh-TW" sz="1867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zh-TW" sz="1867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44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42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990575" indent="-380990">
              <a:spcBef>
                <a:spcPct val="20000"/>
              </a:spcBef>
              <a:buChar char="–"/>
              <a:defRPr kumimoji="1" sz="3733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523962" indent="-304792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2133547" indent="-304792">
              <a:spcBef>
                <a:spcPct val="20000"/>
              </a:spcBef>
              <a:buChar char="–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743131" indent="-304792">
              <a:spcBef>
                <a:spcPct val="20000"/>
              </a:spcBef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335271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962301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457188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5181470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91B2C73-D375-4D4D-B548-44DEFA97B8E7}" type="slidenum">
              <a:rPr lang="en-US" altLang="zh-TW" sz="1867"/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zh-TW" sz="1867" dirty="0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798512" y="266700"/>
            <a:ext cx="7412038" cy="1073482"/>
          </a:xfrm>
        </p:spPr>
        <p:txBody>
          <a:bodyPr/>
          <a:lstStyle/>
          <a:p>
            <a:r>
              <a:rPr lang="zh-TW" altLang="en-US" sz="4267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4267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Ambu</a:t>
            </a:r>
            <a:r>
              <a:rPr lang="zh-TW" altLang="en-US" sz="4267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的優點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876300" y="1526316"/>
            <a:ext cx="10891152" cy="2483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zh-TW" altLang="en-US" kern="0" dirty="0">
                <a:solidFill>
                  <a:srgbClr val="0000FF"/>
                </a:solidFill>
                <a:latin typeface="微軟正黑體" panose="020B0604030504040204" pitchFamily="34" charset="-120"/>
              </a:rPr>
              <a:t>已是成熟醫材，專業醫護人員可用於手動急救供氣</a:t>
            </a:r>
          </a:p>
          <a:p>
            <a:pPr eaLnBrk="1" hangingPunct="1"/>
            <a:r>
              <a:rPr lang="zh-TW" altLang="en-US" kern="0" dirty="0">
                <a:solidFill>
                  <a:srgbClr val="0000FF"/>
                </a:solidFill>
                <a:latin typeface="微軟正黑體" panose="020B0604030504040204" pitchFamily="34" charset="-120"/>
              </a:rPr>
              <a:t>本身有安全洩壓閥、並且為密閉容積不會異常過量供氣</a:t>
            </a:r>
          </a:p>
          <a:p>
            <a:pPr eaLnBrk="1" hangingPunct="1"/>
            <a:r>
              <a:rPr lang="zh-TW" altLang="en-US" kern="0" dirty="0">
                <a:solidFill>
                  <a:srgbClr val="0000FF"/>
                </a:solidFill>
                <a:latin typeface="微軟正黑體" panose="020B0604030504040204" pitchFamily="34" charset="-120"/>
              </a:rPr>
              <a:t>有</a:t>
            </a:r>
            <a:r>
              <a:rPr lang="en-US" altLang="zh-TW" kern="0" dirty="0">
                <a:solidFill>
                  <a:srgbClr val="0000FF"/>
                </a:solidFill>
                <a:latin typeface="微軟正黑體" panose="020B0604030504040204" pitchFamily="34" charset="-120"/>
              </a:rPr>
              <a:t>Peep</a:t>
            </a:r>
            <a:r>
              <a:rPr lang="zh-TW" altLang="en-US" kern="0" dirty="0">
                <a:solidFill>
                  <a:srgbClr val="0000FF"/>
                </a:solidFill>
                <a:latin typeface="微軟正黑體" panose="020B0604030504040204" pitchFamily="34" charset="-120"/>
              </a:rPr>
              <a:t>閥配件與單管呼吸管路套件</a:t>
            </a:r>
          </a:p>
          <a:p>
            <a:pPr eaLnBrk="1" hangingPunct="1"/>
            <a:r>
              <a:rPr lang="zh-TW" altLang="en-US" kern="0" dirty="0">
                <a:solidFill>
                  <a:srgbClr val="0000FF"/>
                </a:solidFill>
                <a:latin typeface="微軟正黑體" panose="020B0604030504040204" pitchFamily="34" charset="-120"/>
              </a:rPr>
              <a:t>不得已情況下，沒有壓力與流量偵測，或可緊急上場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4CF34D0-F1C3-4DB2-A832-E767232E8CA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1610" y="0"/>
            <a:ext cx="3560391" cy="1173299"/>
          </a:xfrm>
          <a:prstGeom prst="rect">
            <a:avLst/>
          </a:prstGeom>
        </p:spPr>
      </p:pic>
      <p:pic>
        <p:nvPicPr>
          <p:cNvPr id="3074" name="Picture 2" descr="簡易呼吸氣囊到底如何使用？超詳細的介紹！ - 每日頭條">
            <a:extLst>
              <a:ext uri="{FF2B5EF4-FFF2-40B4-BE49-F238E27FC236}">
                <a16:creationId xmlns:a16="http://schemas.microsoft.com/office/drawing/2014/main" id="{F216B02D-BFA1-43FD-B40A-029D1CC88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4547" y="4077485"/>
            <a:ext cx="2975877" cy="268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06232B00-BDC7-493F-8A39-39232FCAF02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5554" y="4077484"/>
            <a:ext cx="3582756" cy="2685855"/>
          </a:xfrm>
          <a:prstGeom prst="rect">
            <a:avLst/>
          </a:prstGeom>
        </p:spPr>
      </p:pic>
      <p:pic>
        <p:nvPicPr>
          <p:cNvPr id="3076" name="Picture 4" descr="美狄克貿易有限公司-單管呼吸管路">
            <a:extLst>
              <a:ext uri="{FF2B5EF4-FFF2-40B4-BE49-F238E27FC236}">
                <a16:creationId xmlns:a16="http://schemas.microsoft.com/office/drawing/2014/main" id="{BC0109DC-7CF5-40FC-B567-426B0E721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53440" y="4077485"/>
            <a:ext cx="2643185" cy="264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892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42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990575" indent="-380990">
              <a:spcBef>
                <a:spcPct val="20000"/>
              </a:spcBef>
              <a:buChar char="–"/>
              <a:defRPr kumimoji="1" sz="3733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523962" indent="-304792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2133547" indent="-304792">
              <a:spcBef>
                <a:spcPct val="20000"/>
              </a:spcBef>
              <a:buChar char="–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743131" indent="-304792">
              <a:spcBef>
                <a:spcPct val="20000"/>
              </a:spcBef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335271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962301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457188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5181470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91B2C73-D375-4D4D-B548-44DEFA97B8E7}" type="slidenum">
              <a:rPr lang="en-US" altLang="zh-TW" sz="1867"/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zh-TW" sz="1867" dirty="0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798512" y="266700"/>
            <a:ext cx="7412038" cy="1073482"/>
          </a:xfrm>
        </p:spPr>
        <p:txBody>
          <a:bodyPr/>
          <a:lstStyle/>
          <a:p>
            <a:r>
              <a:rPr lang="zh-TW" altLang="en-US" sz="4267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4267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Ambu</a:t>
            </a:r>
            <a:r>
              <a:rPr lang="zh-TW" altLang="en-US" sz="4267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的缺點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876300" y="1526316"/>
            <a:ext cx="10891152" cy="1635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zh-TW" altLang="en-US" kern="0" dirty="0">
                <a:solidFill>
                  <a:srgbClr val="0000FF"/>
                </a:solidFill>
                <a:latin typeface="微軟正黑體" panose="020B0604030504040204" pitchFamily="34" charset="-120"/>
              </a:rPr>
              <a:t>機械結構受力較大，長時間運作非常挑戰</a:t>
            </a:r>
          </a:p>
          <a:p>
            <a:pPr eaLnBrk="1" hangingPunct="1"/>
            <a:r>
              <a:rPr lang="en-US" altLang="zh-TW" kern="0" dirty="0" err="1">
                <a:solidFill>
                  <a:srgbClr val="0000FF"/>
                </a:solidFill>
                <a:latin typeface="微軟正黑體" panose="020B0604030504040204" pitchFamily="34" charset="-120"/>
              </a:rPr>
              <a:t>Ambu</a:t>
            </a:r>
            <a:r>
              <a:rPr lang="zh-TW" altLang="en-US" kern="0" dirty="0">
                <a:solidFill>
                  <a:srgbClr val="0000FF"/>
                </a:solidFill>
                <a:latin typeface="微軟正黑體" panose="020B0604030504040204" pitchFamily="34" charset="-120"/>
              </a:rPr>
              <a:t>球連續擠壓摩擦，數日之內必將損耗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4CF34D0-F1C3-4DB2-A832-E767232E8CA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1610" y="0"/>
            <a:ext cx="3560391" cy="117329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7AFD8C6-6B91-4BBA-A6AD-12D4BA8478D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550" y="3081734"/>
            <a:ext cx="4681533" cy="3509566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37C52DE-E0A9-4CA0-AA0E-292BD0A69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57833" y="3089670"/>
            <a:ext cx="5462592" cy="350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36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42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990575" indent="-380990">
              <a:spcBef>
                <a:spcPct val="20000"/>
              </a:spcBef>
              <a:buChar char="–"/>
              <a:defRPr kumimoji="1" sz="3733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523962" indent="-304792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2133547" indent="-304792">
              <a:spcBef>
                <a:spcPct val="20000"/>
              </a:spcBef>
              <a:buChar char="–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743131" indent="-304792">
              <a:spcBef>
                <a:spcPct val="20000"/>
              </a:spcBef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335271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962301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457188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5181470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91B2C73-D375-4D4D-B548-44DEFA97B8E7}" type="slidenum">
              <a:rPr lang="en-US" altLang="zh-TW" sz="1867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zh-TW" sz="1867" dirty="0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798512" y="266700"/>
            <a:ext cx="7412038" cy="1073482"/>
          </a:xfrm>
        </p:spPr>
        <p:txBody>
          <a:bodyPr/>
          <a:lstStyle/>
          <a:p>
            <a:r>
              <a:rPr lang="zh-TW" altLang="en-US" sz="4267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使用渦輪機的優點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876300" y="1526316"/>
            <a:ext cx="10891152" cy="2483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zh-TW" altLang="en-US" kern="0" dirty="0">
                <a:solidFill>
                  <a:srgbClr val="0000FF"/>
                </a:solidFill>
                <a:latin typeface="微軟正黑體" panose="020B0604030504040204" pitchFamily="34" charset="-120"/>
              </a:rPr>
              <a:t>設備體積有望較為輕巧，專業呼吸器常有渦輪機組件</a:t>
            </a:r>
          </a:p>
          <a:p>
            <a:pPr eaLnBrk="1" hangingPunct="1"/>
            <a:r>
              <a:rPr lang="zh-TW" altLang="en-US" kern="0" dirty="0">
                <a:solidFill>
                  <a:srgbClr val="0000FF"/>
                </a:solidFill>
                <a:latin typeface="微軟正黑體" panose="020B0604030504040204" pitchFamily="34" charset="-120"/>
              </a:rPr>
              <a:t>渦輪機運作過程有助帶走本身發熱量，提升耐用度</a:t>
            </a:r>
          </a:p>
          <a:p>
            <a:pPr eaLnBrk="1" hangingPunct="1"/>
            <a:r>
              <a:rPr lang="zh-TW" altLang="en-US" kern="0" dirty="0">
                <a:solidFill>
                  <a:srgbClr val="0000FF"/>
                </a:solidFill>
                <a:latin typeface="微軟正黑體" panose="020B0604030504040204" pitchFamily="34" charset="-120"/>
              </a:rPr>
              <a:t>在流量與壓力控制下，供氣方式可能較有彈性</a:t>
            </a:r>
          </a:p>
          <a:p>
            <a:pPr eaLnBrk="1" hangingPunct="1"/>
            <a:r>
              <a:rPr lang="zh-TW" altLang="en-US" kern="0" dirty="0">
                <a:solidFill>
                  <a:srgbClr val="0000FF"/>
                </a:solidFill>
                <a:latin typeface="微軟正黑體" panose="020B0604030504040204" pitchFamily="34" charset="-120"/>
              </a:rPr>
              <a:t>有利於搭配現有常見呼吸管配件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4CF34D0-F1C3-4DB2-A832-E767232E8CA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1610" y="0"/>
            <a:ext cx="3560391" cy="117329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D30CDED-5EBF-4F89-89CF-14633F9D877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6914" y="3987071"/>
            <a:ext cx="3267408" cy="2689225"/>
          </a:xfrm>
          <a:prstGeom prst="rect">
            <a:avLst/>
          </a:prstGeom>
        </p:spPr>
      </p:pic>
      <p:pic>
        <p:nvPicPr>
          <p:cNvPr id="5122" name="Picture 2" descr="查看來源圖片">
            <a:extLst>
              <a:ext uri="{FF2B5EF4-FFF2-40B4-BE49-F238E27FC236}">
                <a16:creationId xmlns:a16="http://schemas.microsoft.com/office/drawing/2014/main" id="{B6523AFF-4016-4547-9DEE-F1C839232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51387" y="3987071"/>
            <a:ext cx="2689225" cy="268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335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42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990575" indent="-380990">
              <a:spcBef>
                <a:spcPct val="20000"/>
              </a:spcBef>
              <a:buChar char="–"/>
              <a:defRPr kumimoji="1" sz="3733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523962" indent="-304792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2133547" indent="-304792">
              <a:spcBef>
                <a:spcPct val="20000"/>
              </a:spcBef>
              <a:buChar char="–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743131" indent="-304792">
              <a:spcBef>
                <a:spcPct val="20000"/>
              </a:spcBef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335271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962301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457188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5181470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91B2C73-D375-4D4D-B548-44DEFA97B8E7}" type="slidenum">
              <a:rPr lang="en-US" altLang="zh-TW" sz="1867"/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zh-TW" sz="1867" dirty="0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798512" y="266700"/>
            <a:ext cx="7412038" cy="1073482"/>
          </a:xfrm>
        </p:spPr>
        <p:txBody>
          <a:bodyPr/>
          <a:lstStyle/>
          <a:p>
            <a:r>
              <a:rPr lang="zh-TW" altLang="en-US" sz="4267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使用渦輪機的缺點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876300" y="1526316"/>
            <a:ext cx="10891152" cy="1635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zh-TW" altLang="en-US" sz="3600" kern="0" dirty="0">
                <a:solidFill>
                  <a:srgbClr val="0000FF"/>
                </a:solidFill>
                <a:latin typeface="微軟正黑體" panose="020B0604030504040204" pitchFamily="34" charset="-120"/>
              </a:rPr>
              <a:t>一定要精密的壓力與流量感測器</a:t>
            </a:r>
          </a:p>
          <a:p>
            <a:pPr eaLnBrk="1" hangingPunct="1"/>
            <a:r>
              <a:rPr lang="zh-TW" altLang="en-US" sz="3400" kern="0" dirty="0">
                <a:solidFill>
                  <a:srgbClr val="0000FF"/>
                </a:solidFill>
                <a:latin typeface="微軟正黑體" panose="020B0604030504040204" pitchFamily="34" charset="-120"/>
              </a:rPr>
              <a:t>一定要精密的壓力與流量感測器</a:t>
            </a:r>
          </a:p>
          <a:p>
            <a:pPr eaLnBrk="1" hangingPunct="1"/>
            <a:r>
              <a:rPr lang="zh-TW" altLang="en-US" kern="0" dirty="0">
                <a:solidFill>
                  <a:srgbClr val="0000FF"/>
                </a:solidFill>
                <a:latin typeface="微軟正黑體" panose="020B0604030504040204" pitchFamily="34" charset="-120"/>
              </a:rPr>
              <a:t>一定要精密的壓力與流量感測器</a:t>
            </a:r>
          </a:p>
          <a:p>
            <a:pPr eaLnBrk="1" hangingPunct="1"/>
            <a:r>
              <a:rPr lang="zh-TW" altLang="en-US" sz="3000" kern="0" dirty="0">
                <a:solidFill>
                  <a:srgbClr val="0000FF"/>
                </a:solidFill>
                <a:latin typeface="微軟正黑體" panose="020B0604030504040204" pitchFamily="34" charset="-120"/>
              </a:rPr>
              <a:t>一定要精密的壓力與流量感測器</a:t>
            </a:r>
          </a:p>
          <a:p>
            <a:pPr eaLnBrk="1" hangingPunct="1"/>
            <a:r>
              <a:rPr lang="zh-TW" altLang="en-US" sz="2800" kern="0" dirty="0">
                <a:solidFill>
                  <a:srgbClr val="0000FF"/>
                </a:solidFill>
                <a:latin typeface="微軟正黑體" panose="020B0604030504040204" pitchFamily="34" charset="-120"/>
              </a:rPr>
              <a:t>一定要精密的壓力與流量感測器</a:t>
            </a:r>
            <a:endParaRPr lang="en-US" altLang="zh-TW" sz="2800" kern="0" dirty="0">
              <a:solidFill>
                <a:srgbClr val="0000FF"/>
              </a:solidFill>
              <a:latin typeface="微軟正黑體" panose="020B0604030504040204" pitchFamily="34" charset="-120"/>
            </a:endParaRPr>
          </a:p>
          <a:p>
            <a:pPr eaLnBrk="1" hangingPunct="1"/>
            <a:r>
              <a:rPr lang="zh-TW" altLang="en-US" sz="2600" kern="0" dirty="0">
                <a:solidFill>
                  <a:srgbClr val="0000FF"/>
                </a:solidFill>
                <a:latin typeface="微軟正黑體" panose="020B0604030504040204" pitchFamily="34" charset="-120"/>
              </a:rPr>
              <a:t>一定要精密的壓力與流量感測器</a:t>
            </a:r>
          </a:p>
          <a:p>
            <a:pPr eaLnBrk="1" hangingPunct="1"/>
            <a:r>
              <a:rPr lang="zh-TW" altLang="en-US" sz="2400" kern="0" dirty="0">
                <a:solidFill>
                  <a:srgbClr val="0000FF"/>
                </a:solidFill>
                <a:latin typeface="微軟正黑體" panose="020B0604030504040204" pitchFamily="34" charset="-120"/>
              </a:rPr>
              <a:t>一定要精密的壓力與流量感測器</a:t>
            </a:r>
            <a:endParaRPr lang="en-US" altLang="zh-TW" sz="2400" kern="0" dirty="0">
              <a:solidFill>
                <a:srgbClr val="0000FF"/>
              </a:solidFill>
              <a:latin typeface="微軟正黑體" panose="020B0604030504040204" pitchFamily="34" charset="-120"/>
            </a:endParaRPr>
          </a:p>
          <a:p>
            <a:pPr eaLnBrk="1" hangingPunct="1"/>
            <a:r>
              <a:rPr lang="zh-TW" altLang="en-US" sz="2200" kern="0" dirty="0">
                <a:solidFill>
                  <a:srgbClr val="0000FF"/>
                </a:solidFill>
                <a:latin typeface="微軟正黑體" panose="020B0604030504040204" pitchFamily="34" charset="-120"/>
              </a:rPr>
              <a:t>一定要精密的壓力與流量感測器</a:t>
            </a:r>
            <a:endParaRPr lang="en-US" altLang="zh-TW" sz="2200" kern="0" dirty="0">
              <a:solidFill>
                <a:srgbClr val="0000FF"/>
              </a:solidFill>
              <a:latin typeface="微軟正黑體" panose="020B0604030504040204" pitchFamily="34" charset="-120"/>
            </a:endParaRPr>
          </a:p>
          <a:p>
            <a:pPr eaLnBrk="1" hangingPunct="1"/>
            <a:r>
              <a:rPr lang="en-US" altLang="zh-TW" sz="2200" kern="0" dirty="0">
                <a:solidFill>
                  <a:srgbClr val="0000FF"/>
                </a:solidFill>
                <a:latin typeface="微軟正黑體" panose="020B0604030504040204" pitchFamily="34" charset="-120"/>
              </a:rPr>
              <a:t>……….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4CF34D0-F1C3-4DB2-A832-E767232E8CA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1610" y="0"/>
            <a:ext cx="3560391" cy="1173299"/>
          </a:xfrm>
          <a:prstGeom prst="rect">
            <a:avLst/>
          </a:prstGeom>
        </p:spPr>
      </p:pic>
      <p:pic>
        <p:nvPicPr>
          <p:cNvPr id="6146" name="Picture 2" descr="SFM3200 - Mass Flow Meter | Sensirion">
            <a:extLst>
              <a:ext uri="{FF2B5EF4-FFF2-40B4-BE49-F238E27FC236}">
                <a16:creationId xmlns:a16="http://schemas.microsoft.com/office/drawing/2014/main" id="{E8D5AD08-3ACC-44BA-9F72-A6D0AB427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72275" y="3515317"/>
            <a:ext cx="552450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291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42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990575" indent="-380990">
              <a:spcBef>
                <a:spcPct val="20000"/>
              </a:spcBef>
              <a:buChar char="–"/>
              <a:defRPr kumimoji="1" sz="3733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523962" indent="-304792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2133547" indent="-304792">
              <a:spcBef>
                <a:spcPct val="20000"/>
              </a:spcBef>
              <a:buChar char="–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743131" indent="-304792">
              <a:spcBef>
                <a:spcPct val="20000"/>
              </a:spcBef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335271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962301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457188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5181470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91B2C73-D375-4D4D-B548-44DEFA97B8E7}" type="slidenum">
              <a:rPr lang="en-US" altLang="zh-TW" sz="1867"/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zh-TW" sz="1867" dirty="0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798512" y="266700"/>
            <a:ext cx="7412038" cy="1073482"/>
          </a:xfrm>
        </p:spPr>
        <p:txBody>
          <a:bodyPr/>
          <a:lstStyle/>
          <a:p>
            <a:pPr eaLnBrk="1" hangingPunct="1"/>
            <a:r>
              <a:rPr lang="en-US" altLang="zh-TW" sz="4267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EV-03</a:t>
            </a:r>
            <a:r>
              <a:rPr lang="zh-TW" altLang="en-US" sz="4267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技術規格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866775" y="1316765"/>
            <a:ext cx="10891152" cy="4636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zh-TW" altLang="en-US" sz="2667" kern="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動力：</a:t>
            </a:r>
            <a:r>
              <a:rPr lang="en-US" altLang="zh-TW" sz="2667" kern="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42</a:t>
            </a:r>
            <a:r>
              <a:rPr lang="zh-TW" altLang="en-US" sz="2667" kern="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2667" kern="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60</a:t>
            </a:r>
            <a:r>
              <a:rPr lang="zh-TW" altLang="en-US" sz="2667" kern="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步進馬達附</a:t>
            </a:r>
            <a:r>
              <a:rPr lang="en-US" altLang="zh-TW" sz="2667" kern="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19:1</a:t>
            </a:r>
            <a:r>
              <a:rPr lang="zh-TW" altLang="en-US" sz="2667" kern="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減速機</a:t>
            </a:r>
          </a:p>
          <a:p>
            <a:pPr eaLnBrk="1" hangingPunct="1"/>
            <a:r>
              <a:rPr lang="zh-TW" altLang="en-US" sz="2667" kern="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電源：採用</a:t>
            </a:r>
            <a:r>
              <a:rPr lang="en-US" altLang="zh-TW" sz="2667" kern="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24V</a:t>
            </a:r>
            <a:r>
              <a:rPr lang="zh-TW" altLang="en-US" sz="2667" kern="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667" kern="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2.5A</a:t>
            </a:r>
            <a:r>
              <a:rPr lang="zh-TW" altLang="en-US" sz="2667" kern="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變壓器</a:t>
            </a:r>
            <a:r>
              <a:rPr lang="en-US" altLang="zh-TW" sz="2667" kern="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667" kern="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要</a:t>
            </a:r>
            <a:r>
              <a:rPr lang="en-US" altLang="zh-TW" sz="2667" kern="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1.5A</a:t>
            </a:r>
            <a:r>
              <a:rPr lang="zh-TW" altLang="en-US" sz="2667" kern="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以上</a:t>
            </a:r>
            <a:r>
              <a:rPr lang="en-US" altLang="zh-TW" sz="2667" kern="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667" kern="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/>
            <a:r>
              <a:rPr lang="zh-TW" altLang="en-US" sz="2667" kern="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控制：採用</a:t>
            </a:r>
            <a:r>
              <a:rPr lang="en-US" altLang="zh-TW" sz="2667" kern="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Arduino nano+</a:t>
            </a:r>
            <a:r>
              <a:rPr lang="zh-TW" altLang="en-US" sz="2667" kern="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舵機擴展版、搭配</a:t>
            </a:r>
            <a:r>
              <a:rPr lang="en-US" altLang="zh-TW" sz="2667" kern="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2667" kern="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個可調電阻</a:t>
            </a:r>
            <a:r>
              <a:rPr lang="en-US" altLang="zh-TW" sz="2667" kern="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(B</a:t>
            </a:r>
            <a:r>
              <a:rPr lang="zh-TW" altLang="en-US" sz="2667" kern="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型</a:t>
            </a:r>
            <a:r>
              <a:rPr lang="en-US" altLang="zh-TW" sz="2667" kern="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10K)</a:t>
            </a:r>
            <a:r>
              <a:rPr lang="zh-TW" altLang="en-US" sz="2667" kern="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，一個撥桿開關，另預備</a:t>
            </a:r>
            <a:r>
              <a:rPr lang="en-US" altLang="zh-TW" sz="2667" kern="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BMP180</a:t>
            </a:r>
            <a:r>
              <a:rPr lang="zh-TW" altLang="en-US" sz="2667" kern="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壓力感測接線及紅色無段按鈕</a:t>
            </a:r>
          </a:p>
          <a:p>
            <a:pPr eaLnBrk="1" hangingPunct="1"/>
            <a:r>
              <a:rPr lang="zh-TW" altLang="en-US" sz="2667" kern="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結構體：全部組件採用</a:t>
            </a:r>
            <a:r>
              <a:rPr lang="en-US" altLang="zh-TW" sz="2667" kern="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sz="2667" kern="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列印</a:t>
            </a:r>
            <a:r>
              <a:rPr lang="en-US" altLang="zh-TW" sz="2667" kern="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(PLA)</a:t>
            </a:r>
          </a:p>
          <a:p>
            <a:pPr eaLnBrk="1" hangingPunct="1"/>
            <a:r>
              <a:rPr lang="zh-TW" altLang="en-US" sz="2667" kern="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全機重量：</a:t>
            </a:r>
            <a:r>
              <a:rPr lang="en-US" altLang="zh-TW" sz="2667" kern="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1.5kg(</a:t>
            </a:r>
            <a:r>
              <a:rPr lang="zh-TW" altLang="en-US" sz="2667" kern="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不含球</a:t>
            </a:r>
            <a:r>
              <a:rPr lang="en-US" altLang="zh-TW" sz="2667" kern="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eaLnBrk="1" hangingPunct="1"/>
            <a:r>
              <a:rPr lang="zh-TW" altLang="en-US" sz="2667" kern="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全機尺寸：底座長</a:t>
            </a:r>
            <a:r>
              <a:rPr lang="en-US" altLang="zh-TW" sz="2667" kern="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320mmX</a:t>
            </a:r>
            <a:r>
              <a:rPr lang="zh-TW" altLang="en-US" sz="2667" kern="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寬</a:t>
            </a:r>
            <a:r>
              <a:rPr lang="en-US" altLang="zh-TW" sz="2667" kern="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120mm</a:t>
            </a:r>
          </a:p>
          <a:p>
            <a:pPr eaLnBrk="1" hangingPunct="1"/>
            <a:r>
              <a:rPr lang="zh-TW" altLang="en-US" sz="2667" kern="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供應氣壓：可達</a:t>
            </a:r>
            <a:r>
              <a:rPr lang="en-US" altLang="zh-TW" sz="2667" kern="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40hpa</a:t>
            </a:r>
            <a:r>
              <a:rPr lang="zh-TW" altLang="en-US" sz="2667" kern="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以上</a:t>
            </a:r>
            <a:endParaRPr lang="en-US" altLang="zh-TW" sz="2667" kern="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4CF34D0-F1C3-4DB2-A832-E767232E8CA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1610" y="0"/>
            <a:ext cx="3560391" cy="1173299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AFA9102E-11BC-494D-967B-0BC9812BC7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51809" y="4019550"/>
            <a:ext cx="3516241" cy="256539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3371483" y="136524"/>
            <a:ext cx="5868944" cy="1143000"/>
          </a:xfrm>
        </p:spPr>
        <p:txBody>
          <a:bodyPr/>
          <a:lstStyle/>
          <a:p>
            <a:pPr eaLnBrk="1" hangingPunct="1"/>
            <a:r>
              <a:rPr lang="zh-TW" altLang="en-US" sz="4267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腳位接線狀況</a:t>
            </a:r>
          </a:p>
        </p:txBody>
      </p:sp>
      <p:sp>
        <p:nvSpPr>
          <p:cNvPr id="409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42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990575" indent="-380990">
              <a:spcBef>
                <a:spcPct val="20000"/>
              </a:spcBef>
              <a:buChar char="–"/>
              <a:defRPr kumimoji="1" sz="3733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523962" indent="-304792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2133547" indent="-304792">
              <a:spcBef>
                <a:spcPct val="20000"/>
              </a:spcBef>
              <a:buChar char="–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743131" indent="-304792">
              <a:spcBef>
                <a:spcPct val="20000"/>
              </a:spcBef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335271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962301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457188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5181470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91B2C73-D375-4D4D-B548-44DEFA97B8E7}" type="slidenum">
              <a:rPr lang="en-US" altLang="zh-TW" sz="1867"/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zh-TW" sz="1867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11395B9-9F10-48E2-BF34-A316B55A6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613" y="1170951"/>
            <a:ext cx="8173987" cy="512759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2E54E5F-A266-491C-B0F1-AE66AC897AB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1610" y="0"/>
            <a:ext cx="3560391" cy="117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94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990575" indent="-380990" eaLnBrk="0" hangingPunct="0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523962" indent="-304792" eaLnBrk="0" hangingPunct="0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2133547" indent="-304792" eaLnBrk="0" hangingPunct="0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743131" indent="-304792" eaLnBrk="0" hangingPunct="0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3352716" indent="-304792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3962301" indent="-304792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4571886" indent="-304792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5181470" indent="-304792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/>
            <a:fld id="{CD243036-4739-4942-97E6-53DC3EAC3FAE}" type="slidenum">
              <a:rPr lang="ko-KR" altLang="en-US" smtClean="0"/>
              <a:pPr eaLnBrk="1" hangingPunct="1"/>
              <a:t>2</a:t>
            </a:fld>
            <a:endParaRPr lang="en-US" altLang="ko-KR"/>
          </a:p>
        </p:txBody>
      </p:sp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1930401" y="1060451"/>
            <a:ext cx="4305298" cy="91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0000" tIns="62400" rIns="120000" bIns="62400" anchor="ctr"/>
          <a:lstStyle>
            <a:lvl1pPr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defTabSz="449263" eaLnBrk="0" fontAlgn="base" latinLnBrk="1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defTabSz="449263" eaLnBrk="0" fontAlgn="base" latinLnBrk="1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defTabSz="449263" eaLnBrk="0" fontAlgn="base" latinLnBrk="1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defTabSz="449263" eaLnBrk="0" fontAlgn="base" latinLnBrk="1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algn="ctr" eaLnBrk="1" hangingPunct="1">
              <a:lnSpc>
                <a:spcPct val="95000"/>
              </a:lnSpc>
              <a:buClr>
                <a:srgbClr val="000000"/>
              </a:buClr>
              <a:buFont typeface="Times New Roman" pitchFamily="18" charset="0"/>
              <a:buNone/>
            </a:pPr>
            <a:r>
              <a:rPr kumimoji="0" lang="zh-TW" altLang="en-US" sz="4267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趙士慶</a:t>
            </a:r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346077" y="2474517"/>
            <a:ext cx="7473947" cy="1753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0000" tIns="62400" rIns="120000" bIns="62400"/>
          <a:lstStyle>
            <a:lvl1pPr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defTabSz="449263" eaLnBrk="0" fontAlgn="base" latinLnBrk="1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defTabSz="449263" eaLnBrk="0" fontAlgn="base" latinLnBrk="1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defTabSz="449263" eaLnBrk="0" fontAlgn="base" latinLnBrk="1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defTabSz="449263" eaLnBrk="0" fontAlgn="base" latinLnBrk="1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933"/>
              </a:spcBef>
              <a:buClr>
                <a:srgbClr val="355E00"/>
              </a:buClr>
            </a:pPr>
            <a:r>
              <a:rPr kumimoji="0" lang="zh-TW" altLang="en-US" sz="3200" b="1" i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學歷</a:t>
            </a:r>
            <a:endParaRPr kumimoji="0" lang="en-US" altLang="zh-TW" sz="3200" b="1" i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>
              <a:lnSpc>
                <a:spcPct val="90000"/>
              </a:lnSpc>
              <a:spcBef>
                <a:spcPts val="933"/>
              </a:spcBef>
              <a:buClr>
                <a:srgbClr val="355E00"/>
              </a:buClr>
              <a:buFont typeface="Wingdings" pitchFamily="2" charset="2"/>
              <a:buChar char="§"/>
            </a:pPr>
            <a:r>
              <a:rPr kumimoji="0" lang="zh-TW" altLang="en-GB" sz="32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大葉大學食品工程系</a:t>
            </a:r>
            <a:r>
              <a:rPr kumimoji="0" lang="zh-TW" altLang="en-US" sz="32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kumimoji="0" lang="zh-TW" altLang="en-GB" sz="32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食品工程研究所</a:t>
            </a:r>
            <a:endParaRPr kumimoji="0" lang="en-GB" altLang="zh-TW" sz="3200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>
              <a:lnSpc>
                <a:spcPct val="90000"/>
              </a:lnSpc>
              <a:spcBef>
                <a:spcPts val="933"/>
              </a:spcBef>
              <a:buClr>
                <a:srgbClr val="355E00"/>
              </a:buClr>
              <a:buFont typeface="Wingdings" pitchFamily="2" charset="2"/>
              <a:buChar char="§"/>
            </a:pPr>
            <a:r>
              <a:rPr kumimoji="0" lang="zh-TW" altLang="en-GB" sz="32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大葉大學生物產業科技博士</a:t>
            </a:r>
            <a:r>
              <a:rPr kumimoji="0" lang="zh-TW" altLang="en-US" sz="32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班</a:t>
            </a:r>
            <a:r>
              <a:rPr kumimoji="0" lang="en-US" altLang="zh-TW" sz="32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(2018)</a:t>
            </a:r>
          </a:p>
        </p:txBody>
      </p:sp>
      <p:pic>
        <p:nvPicPr>
          <p:cNvPr id="3077" name="Picture 6" descr="趙士慶's 的頭像">
            <a:hlinkClick r:id="rId3" tooltip="檢視使用者資訊。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075" y="397275"/>
            <a:ext cx="2057397" cy="1971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>
            <a:extLst>
              <a:ext uri="{FF2B5EF4-FFF2-40B4-BE49-F238E27FC236}">
                <a16:creationId xmlns:a16="http://schemas.microsoft.com/office/drawing/2014/main" id="{DD5EA414-D188-4465-AA11-04DFED80EE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076" y="4303317"/>
            <a:ext cx="7759699" cy="1753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0000" tIns="62400" rIns="120000" bIns="62400"/>
          <a:lstStyle>
            <a:lvl1pPr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defTabSz="449263" eaLnBrk="0" fontAlgn="base" latinLnBrk="1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defTabSz="449263" eaLnBrk="0" fontAlgn="base" latinLnBrk="1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defTabSz="449263" eaLnBrk="0" fontAlgn="base" latinLnBrk="1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defTabSz="449263" eaLnBrk="0" fontAlgn="base" latinLnBrk="1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933"/>
              </a:spcBef>
              <a:buClr>
                <a:srgbClr val="355E00"/>
              </a:buClr>
            </a:pPr>
            <a:r>
              <a:rPr kumimoji="0" lang="zh-TW" altLang="en-US" sz="3200" b="1" i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工作</a:t>
            </a:r>
            <a:endParaRPr kumimoji="0" lang="en-US" altLang="zh-TW" sz="3200" b="1" i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>
              <a:lnSpc>
                <a:spcPct val="90000"/>
              </a:lnSpc>
              <a:spcBef>
                <a:spcPts val="933"/>
              </a:spcBef>
              <a:buClr>
                <a:srgbClr val="355E00"/>
              </a:buClr>
              <a:buFont typeface="Wingdings" pitchFamily="2" charset="2"/>
              <a:buChar char="§"/>
            </a:pPr>
            <a:r>
              <a:rPr kumimoji="0" lang="zh-TW" altLang="en-US" sz="32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大榮生物科技股份有限公司 前瞻技術長</a:t>
            </a:r>
            <a:endParaRPr kumimoji="0" lang="en-US" altLang="zh-TW" sz="3200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>
              <a:lnSpc>
                <a:spcPct val="90000"/>
              </a:lnSpc>
              <a:spcBef>
                <a:spcPts val="933"/>
              </a:spcBef>
              <a:buClr>
                <a:srgbClr val="355E00"/>
              </a:buClr>
              <a:buFont typeface="Wingdings" pitchFamily="2" charset="2"/>
              <a:buChar char="§"/>
            </a:pPr>
            <a:r>
              <a:rPr kumimoji="0" lang="zh-TW" altLang="en-US" sz="32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微生物醱酵、天然物萃取、營養食品開發</a:t>
            </a:r>
            <a:endParaRPr kumimoji="0" lang="en-US" altLang="zh-TW" sz="3200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>
              <a:lnSpc>
                <a:spcPct val="90000"/>
              </a:lnSpc>
              <a:spcBef>
                <a:spcPts val="933"/>
              </a:spcBef>
              <a:buClr>
                <a:srgbClr val="355E00"/>
              </a:buClr>
              <a:buFont typeface="Wingdings" pitchFamily="2" charset="2"/>
              <a:buChar char="§"/>
            </a:pPr>
            <a:r>
              <a:rPr kumimoji="0" lang="zh-TW" altLang="en-US" sz="32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大葉大學兼任講師</a:t>
            </a:r>
            <a:endParaRPr kumimoji="0" lang="en-US" altLang="zh-TW" sz="3200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C8D687C9-5946-4D67-B20B-265593A0CE70}"/>
              </a:ext>
            </a:extLst>
          </p:cNvPr>
          <p:cNvSpPr/>
          <p:nvPr/>
        </p:nvSpPr>
        <p:spPr>
          <a:xfrm>
            <a:off x="8129205" y="1635760"/>
            <a:ext cx="3716718" cy="4111788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業外興趣專長</a:t>
            </a:r>
            <a:endParaRPr lang="en-US" altLang="zh-TW" sz="3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altLang="zh-TW" sz="3200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sz="3200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設計、</a:t>
            </a:r>
            <a:r>
              <a:rPr lang="en-US" altLang="zh-TW" sz="3200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sz="3200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列印</a:t>
            </a:r>
            <a:endParaRPr lang="en-US" altLang="zh-TW" sz="3200" dirty="0">
              <a:solidFill>
                <a:schemeClr val="accent3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3200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Arduino</a:t>
            </a:r>
          </a:p>
          <a:p>
            <a:pPr algn="ctr"/>
            <a:r>
              <a:rPr lang="zh-TW" altLang="en-US" sz="3200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各種機械機構</a:t>
            </a:r>
            <a:endParaRPr lang="en-US" altLang="zh-TW" sz="3200" dirty="0">
              <a:solidFill>
                <a:schemeClr val="accent3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200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業餘天文</a:t>
            </a:r>
            <a:endParaRPr lang="en-US" altLang="zh-TW" sz="3200" dirty="0">
              <a:solidFill>
                <a:schemeClr val="accent3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200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新品寫手</a:t>
            </a:r>
            <a:endParaRPr lang="en-US" altLang="zh-TW" sz="3200" dirty="0">
              <a:solidFill>
                <a:schemeClr val="accent3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3200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……..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69595957-4AE8-4AFD-B738-E1C48B28F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14305" y="553442"/>
            <a:ext cx="2051720" cy="1672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3515807"/>
      </p:ext>
    </p:extLst>
  </p:cSld>
  <p:clrMapOvr>
    <a:masterClrMapping/>
  </p:clrMapOvr>
  <p:transition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42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990575" indent="-380990">
              <a:spcBef>
                <a:spcPct val="20000"/>
              </a:spcBef>
              <a:buChar char="–"/>
              <a:defRPr kumimoji="1" sz="3733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523962" indent="-304792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2133547" indent="-304792">
              <a:spcBef>
                <a:spcPct val="20000"/>
              </a:spcBef>
              <a:buChar char="–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743131" indent="-304792">
              <a:spcBef>
                <a:spcPct val="20000"/>
              </a:spcBef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335271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962301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457188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5181470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91B2C73-D375-4D4D-B548-44DEFA97B8E7}" type="slidenum">
              <a:rPr lang="en-US" altLang="zh-TW" sz="1867"/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zh-TW" sz="1867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30CBBB7-0E82-4E81-94A3-DDF1CFE569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75520" y="136524"/>
            <a:ext cx="8736971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TW" altLang="en-US" sz="4267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韌體設定要素</a:t>
            </a:r>
            <a:r>
              <a:rPr lang="en-US" altLang="zh-TW" sz="4267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267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驅動器為</a:t>
            </a:r>
            <a:r>
              <a:rPr lang="en-US" altLang="zh-TW" sz="4267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1/4</a:t>
            </a:r>
            <a:r>
              <a:rPr lang="zh-TW" altLang="en-US" sz="4267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微步</a:t>
            </a:r>
            <a:r>
              <a:rPr lang="en-US" altLang="zh-TW" sz="4267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br>
              <a:rPr lang="en-US" altLang="zh-TW" sz="4267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7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感謝施朝斌大哥、柯如恬小姐協助編寫韌體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CCAFCD1-9C88-4CF0-8BAA-CA55260BAF2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642" y="1743511"/>
            <a:ext cx="11134725" cy="450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65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1493837" y="329761"/>
            <a:ext cx="6878638" cy="70317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TW" sz="4267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BOM</a:t>
            </a:r>
            <a:r>
              <a:rPr lang="zh-TW" altLang="en-US" sz="4267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</a:t>
            </a:r>
          </a:p>
        </p:txBody>
      </p:sp>
      <p:sp>
        <p:nvSpPr>
          <p:cNvPr id="2" name="內容版面配置區 1"/>
          <p:cNvSpPr>
            <a:spLocks noGrp="1"/>
          </p:cNvSpPr>
          <p:nvPr>
            <p:ph sz="half" idx="1"/>
          </p:nvPr>
        </p:nvSpPr>
        <p:spPr>
          <a:xfrm>
            <a:off x="1056746" y="2055548"/>
            <a:ext cx="4937655" cy="3615267"/>
          </a:xfrm>
        </p:spPr>
        <p:txBody>
          <a:bodyPr>
            <a:no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42</a:t>
            </a:r>
            <a:r>
              <a:rPr lang="zh-TW" altLang="en-US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60</a:t>
            </a:r>
            <a:r>
              <a:rPr lang="zh-TW" altLang="en-US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步進馬達附減速機</a:t>
            </a:r>
            <a:r>
              <a:rPr lang="en-US" altLang="zh-TW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19:1+D</a:t>
            </a:r>
            <a:r>
              <a:rPr lang="zh-TW" altLang="en-US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軸法蘭</a:t>
            </a:r>
            <a:endParaRPr lang="en-US" altLang="zh-TW" sz="24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Arduino nano+</a:t>
            </a:r>
            <a:r>
              <a:rPr lang="zh-TW" altLang="en-US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舵機擴展版</a:t>
            </a:r>
            <a:endParaRPr lang="en-US" altLang="zh-TW" sz="24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TB6600</a:t>
            </a:r>
            <a:r>
              <a:rPr lang="zh-TW" altLang="en-US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驅動器</a:t>
            </a:r>
            <a:endParaRPr lang="zh-TW" altLang="zh-TW" sz="24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M3*20*21</a:t>
            </a:r>
            <a:r>
              <a:rPr lang="zh-TW" altLang="en-US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及螺帽</a:t>
            </a:r>
            <a:endParaRPr lang="zh-TW" altLang="zh-TW" sz="24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2.5mm</a:t>
            </a:r>
            <a:r>
              <a:rPr lang="zh-TW" altLang="en-US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尖頭螺絲</a:t>
            </a:r>
            <a:r>
              <a:rPr lang="en-US" altLang="zh-TW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*3</a:t>
            </a:r>
            <a:endParaRPr lang="zh-TW" altLang="zh-TW" sz="24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M5*50*4(</a:t>
            </a:r>
            <a:r>
              <a:rPr lang="zh-TW" altLang="zh-TW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以上長度</a:t>
            </a:r>
            <a:r>
              <a:rPr lang="en-US" altLang="zh-TW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zh-TW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zh-TW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軸心要用止滑螺帽</a:t>
            </a:r>
            <a:r>
              <a:rPr lang="en-US" altLang="zh-TW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*2)(</a:t>
            </a:r>
            <a:r>
              <a:rPr lang="zh-TW" altLang="en-US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軸心華司*</a:t>
            </a:r>
            <a:r>
              <a:rPr lang="en-US" altLang="zh-TW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6)</a:t>
            </a:r>
            <a:endParaRPr lang="zh-TW" altLang="zh-TW" sz="24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M4*50*1</a:t>
            </a:r>
            <a:r>
              <a:rPr lang="zh-TW" altLang="en-US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及螺帽</a:t>
            </a:r>
            <a:endParaRPr lang="zh-TW" altLang="zh-TW" sz="24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zh-TW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可變電阻</a:t>
            </a:r>
            <a:r>
              <a:rPr lang="en-US" altLang="zh-TW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(B10K)*3</a:t>
            </a:r>
          </a:p>
          <a:p>
            <a:r>
              <a:rPr lang="zh-TW" altLang="en-US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限位開關</a:t>
            </a:r>
            <a:r>
              <a:rPr lang="en-US" altLang="zh-TW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循線感測器</a:t>
            </a:r>
            <a:r>
              <a:rPr lang="en-US" altLang="zh-TW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659040" cy="4525963"/>
          </a:xfrm>
        </p:spPr>
        <p:txBody>
          <a:bodyPr>
            <a:noAutofit/>
          </a:bodyPr>
          <a:lstStyle/>
          <a:p>
            <a:r>
              <a:rPr lang="zh-TW" altLang="en-US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電源接頭</a:t>
            </a:r>
            <a:r>
              <a:rPr lang="en-US" altLang="zh-TW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適配變壓器即可</a:t>
            </a:r>
            <a:r>
              <a:rPr lang="en-US" altLang="zh-TW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zh-TW" sz="24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撥桿開關*</a:t>
            </a:r>
            <a:r>
              <a:rPr lang="en-US" altLang="zh-TW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</a:p>
          <a:p>
            <a:r>
              <a:rPr lang="zh-TW" altLang="en-US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無段紅色開關*</a:t>
            </a:r>
            <a:r>
              <a:rPr lang="en-US" altLang="zh-TW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</a:p>
          <a:p>
            <a:r>
              <a:rPr lang="zh-TW" altLang="en-US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尖頭螺絲</a:t>
            </a:r>
            <a:r>
              <a:rPr lang="en-US" altLang="zh-TW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</a:p>
          <a:p>
            <a:r>
              <a:rPr lang="en-US" altLang="zh-TW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LCD1602 I2C*1</a:t>
            </a:r>
          </a:p>
          <a:p>
            <a:r>
              <a:rPr lang="en-US" altLang="zh-TW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24V1.5A</a:t>
            </a:r>
            <a:r>
              <a:rPr lang="zh-TW" altLang="en-US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以上之變壓器</a:t>
            </a:r>
          </a:p>
          <a:p>
            <a:r>
              <a:rPr lang="zh-TW" altLang="en-US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杜邦線材</a:t>
            </a:r>
          </a:p>
          <a:p>
            <a:r>
              <a:rPr lang="zh-TW" altLang="en-US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軸承</a:t>
            </a:r>
            <a:r>
              <a:rPr lang="en-US" altLang="zh-TW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625Z*4</a:t>
            </a:r>
          </a:p>
          <a:p>
            <a:r>
              <a:rPr lang="en-US" altLang="zh-TW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9V</a:t>
            </a:r>
            <a:r>
              <a:rPr lang="zh-TW" altLang="en-US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電池</a:t>
            </a:r>
            <a:endParaRPr lang="en-US" altLang="zh-TW" sz="24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9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42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990575" indent="-380990">
              <a:spcBef>
                <a:spcPct val="20000"/>
              </a:spcBef>
              <a:buChar char="–"/>
              <a:defRPr kumimoji="1" sz="3733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523962" indent="-304792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2133547" indent="-304792">
              <a:spcBef>
                <a:spcPct val="20000"/>
              </a:spcBef>
              <a:buChar char="–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743131" indent="-304792">
              <a:spcBef>
                <a:spcPct val="20000"/>
              </a:spcBef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335271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962301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457188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5181470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91B2C73-D375-4D4D-B548-44DEFA97B8E7}" type="slidenum">
              <a:rPr lang="en-US" altLang="zh-TW" sz="1867"/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zh-TW" sz="1867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1166036-21BC-4D5E-9188-A25053D3129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8501" y="-572"/>
            <a:ext cx="1412776" cy="141277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DABE689-E530-491B-8E0A-6CB97BE5D50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9867" y="25448"/>
            <a:ext cx="1412776" cy="141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888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42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990575" indent="-380990">
              <a:spcBef>
                <a:spcPct val="20000"/>
              </a:spcBef>
              <a:buChar char="–"/>
              <a:defRPr kumimoji="1" sz="3733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523962" indent="-304792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2133547" indent="-304792">
              <a:spcBef>
                <a:spcPct val="20000"/>
              </a:spcBef>
              <a:buChar char="–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743131" indent="-304792">
              <a:spcBef>
                <a:spcPct val="20000"/>
              </a:spcBef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335271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962301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457188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5181470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91B2C73-D375-4D4D-B548-44DEFA97B8E7}" type="slidenum">
              <a:rPr lang="en-US" altLang="zh-TW" sz="1867"/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zh-TW" sz="1867" dirty="0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z="4267" dirty="0">
                <a:solidFill>
                  <a:srgbClr val="00CC00"/>
                </a:solidFill>
                <a:ea typeface="標楷體" pitchFamily="65" charset="-120"/>
              </a:rPr>
              <a:t>接線注意事項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72064" y="1556794"/>
            <a:ext cx="4800533" cy="4608511"/>
          </a:xfrm>
        </p:spPr>
        <p:txBody>
          <a:bodyPr>
            <a:normAutofit/>
          </a:bodyPr>
          <a:lstStyle/>
          <a:p>
            <a:pPr eaLnBrk="1" hangingPunct="1"/>
            <a:r>
              <a:rPr lang="zh-TW" altLang="en-US" sz="2800" dirty="0">
                <a:solidFill>
                  <a:srgbClr val="0000FF"/>
                </a:solidFill>
                <a:latin typeface="+mj-ea"/>
                <a:ea typeface="+mj-ea"/>
              </a:rPr>
              <a:t>選用高品質杜邦線，或是自行買線接杜邦頭</a:t>
            </a:r>
          </a:p>
          <a:p>
            <a:pPr eaLnBrk="1" hangingPunct="1"/>
            <a:r>
              <a:rPr lang="zh-TW" altLang="en-US" sz="2800" dirty="0">
                <a:solidFill>
                  <a:srgbClr val="0000FF"/>
                </a:solidFill>
                <a:latin typeface="+mj-ea"/>
                <a:ea typeface="+mj-ea"/>
              </a:rPr>
              <a:t>除了</a:t>
            </a:r>
            <a:r>
              <a:rPr lang="en-US" altLang="zh-TW" sz="2800" dirty="0" err="1">
                <a:solidFill>
                  <a:srgbClr val="0000FF"/>
                </a:solidFill>
                <a:latin typeface="+mj-ea"/>
                <a:ea typeface="+mj-ea"/>
              </a:rPr>
              <a:t>arduino</a:t>
            </a:r>
            <a:r>
              <a:rPr lang="zh-TW" altLang="en-US" sz="2800" dirty="0">
                <a:solidFill>
                  <a:srgbClr val="0000FF"/>
                </a:solidFill>
                <a:latin typeface="+mj-ea"/>
                <a:ea typeface="+mj-ea"/>
              </a:rPr>
              <a:t>端，另一端接零件最好要焊接，並用熱縮套包覆以策安全</a:t>
            </a:r>
          </a:p>
          <a:p>
            <a:pPr eaLnBrk="1" hangingPunct="1"/>
            <a:r>
              <a:rPr lang="zh-TW" altLang="en-US" sz="2800" dirty="0">
                <a:solidFill>
                  <a:srgbClr val="0000FF"/>
                </a:solidFill>
                <a:latin typeface="+mj-ea"/>
                <a:ea typeface="+mj-ea"/>
              </a:rPr>
              <a:t>由於</a:t>
            </a:r>
            <a:r>
              <a:rPr lang="en-US" altLang="zh-TW" sz="2800" dirty="0">
                <a:solidFill>
                  <a:srgbClr val="0000FF"/>
                </a:solidFill>
                <a:latin typeface="+mj-ea"/>
                <a:ea typeface="+mj-ea"/>
              </a:rPr>
              <a:t>GND</a:t>
            </a:r>
            <a:r>
              <a:rPr lang="zh-TW" altLang="en-US" sz="2800" dirty="0">
                <a:solidFill>
                  <a:srgbClr val="0000FF"/>
                </a:solidFill>
                <a:latin typeface="+mj-ea"/>
                <a:ea typeface="+mj-ea"/>
              </a:rPr>
              <a:t>需求數量多，舵機擴充版可應付此需求，或是自行做線</a:t>
            </a:r>
            <a:r>
              <a:rPr lang="en-US" altLang="zh-TW" sz="2800" dirty="0">
                <a:solidFill>
                  <a:srgbClr val="0000FF"/>
                </a:solidFill>
                <a:latin typeface="+mj-ea"/>
                <a:ea typeface="+mj-ea"/>
              </a:rPr>
              <a:t>(</a:t>
            </a:r>
            <a:r>
              <a:rPr lang="zh-TW" altLang="en-US" sz="2800" dirty="0">
                <a:solidFill>
                  <a:srgbClr val="0000FF"/>
                </a:solidFill>
                <a:latin typeface="+mj-ea"/>
                <a:ea typeface="+mj-ea"/>
              </a:rPr>
              <a:t>多端合一</a:t>
            </a:r>
            <a:r>
              <a:rPr lang="en-US" altLang="zh-TW" sz="2800" dirty="0">
                <a:solidFill>
                  <a:srgbClr val="0000FF"/>
                </a:solidFill>
                <a:latin typeface="+mj-ea"/>
                <a:ea typeface="+mj-ea"/>
              </a:rPr>
              <a:t>)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96727" y="974153"/>
            <a:ext cx="4283987" cy="571455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A7ED770-1A58-4E90-8B13-7C973D1EE52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1610" y="0"/>
            <a:ext cx="3560391" cy="117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21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42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990575" indent="-380990">
              <a:spcBef>
                <a:spcPct val="20000"/>
              </a:spcBef>
              <a:buChar char="–"/>
              <a:defRPr kumimoji="1" sz="3733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523962" indent="-304792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2133547" indent="-304792">
              <a:spcBef>
                <a:spcPct val="20000"/>
              </a:spcBef>
              <a:buChar char="–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743131" indent="-304792">
              <a:spcBef>
                <a:spcPct val="20000"/>
              </a:spcBef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335271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962301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457188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5181470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91B2C73-D375-4D4D-B548-44DEFA97B8E7}" type="slidenum">
              <a:rPr lang="en-US" altLang="zh-TW" sz="1867"/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zh-TW" sz="1867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74639"/>
            <a:ext cx="10972800" cy="754095"/>
          </a:xfrm>
        </p:spPr>
        <p:txBody>
          <a:bodyPr>
            <a:normAutofit/>
          </a:bodyPr>
          <a:lstStyle/>
          <a:p>
            <a:pPr eaLnBrk="1" hangingPunct="1"/>
            <a:r>
              <a:rPr lang="zh-TW" altLang="en-US" sz="40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設計思維</a:t>
            </a:r>
            <a:r>
              <a:rPr lang="en-US" altLang="zh-TW" sz="40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-1</a:t>
            </a:r>
            <a:endParaRPr lang="zh-TW" altLang="en-US" sz="4000" b="1" dirty="0">
              <a:solidFill>
                <a:schemeClr val="accent3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03445" y="1124745"/>
            <a:ext cx="10753195" cy="4712496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zh-TW" altLang="en-US" sz="2933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參酌</a:t>
            </a:r>
            <a:r>
              <a:rPr lang="en-US" altLang="zh-TW" sz="2933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MIT</a:t>
            </a:r>
            <a:r>
              <a:rPr lang="zh-TW" altLang="en-US" sz="2933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麻省理工學院的原型</a:t>
            </a:r>
            <a:r>
              <a:rPr lang="en-US" altLang="zh-TW" sz="2933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933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金屬切割</a:t>
            </a:r>
            <a:r>
              <a:rPr lang="en-US" altLang="zh-TW" sz="2933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933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，但因應要適用</a:t>
            </a:r>
            <a:r>
              <a:rPr lang="en-US" altLang="zh-TW" sz="2933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sz="2933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列印，重新進行設計</a:t>
            </a:r>
            <a:endParaRPr lang="en-US" altLang="zh-TW" sz="2933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/>
            <a:r>
              <a:rPr lang="zh-TW" altLang="en-US" sz="2933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考量</a:t>
            </a:r>
            <a:r>
              <a:rPr lang="en-US" altLang="zh-TW" sz="2933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sz="2933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列印材質不如金屬切割，將齒輪的咬齒重新設計放大，增加耐用性</a:t>
            </a:r>
          </a:p>
          <a:p>
            <a:pPr eaLnBrk="1" hangingPunct="1"/>
            <a:r>
              <a:rPr lang="zh-TW" altLang="en-US" sz="2933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縮短力臂長度，並以</a:t>
            </a:r>
            <a:r>
              <a:rPr lang="en-US" altLang="zh-TW" sz="2933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2:1</a:t>
            </a:r>
            <a:r>
              <a:rPr lang="zh-TW" altLang="en-US" sz="2933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的齒輪減速比以確保</a:t>
            </a:r>
            <a:r>
              <a:rPr lang="en-US" altLang="zh-TW" sz="2933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RC</a:t>
            </a:r>
            <a:r>
              <a:rPr lang="zh-TW" altLang="en-US" sz="2933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伺服馬達扭矩夠用</a:t>
            </a:r>
          </a:p>
          <a:p>
            <a:pPr eaLnBrk="1" hangingPunct="1"/>
            <a:r>
              <a:rPr lang="zh-TW" altLang="en-US" sz="2933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懸掛甦醒球的支架，盡量確保球體的懸空，以利提供壓縮變形的空間</a:t>
            </a:r>
            <a:endParaRPr lang="en-US" altLang="zh-TW" sz="2933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/>
            <a:r>
              <a:rPr lang="zh-TW" altLang="en-US" sz="2933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另力臂設計為偏心型式，也有助於壓縮時略為舉高球體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8B8CD43-170A-4150-A6F2-308F76CEF77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1610" y="0"/>
            <a:ext cx="3560391" cy="117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29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42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990575" indent="-380990">
              <a:spcBef>
                <a:spcPct val="20000"/>
              </a:spcBef>
              <a:buChar char="–"/>
              <a:defRPr kumimoji="1" sz="3733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523962" indent="-304792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2133547" indent="-304792">
              <a:spcBef>
                <a:spcPct val="20000"/>
              </a:spcBef>
              <a:buChar char="–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743131" indent="-304792">
              <a:spcBef>
                <a:spcPct val="20000"/>
              </a:spcBef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335271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962301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457188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5181470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91B2C73-D375-4D4D-B548-44DEFA97B8E7}" type="slidenum">
              <a:rPr lang="en-US" altLang="zh-TW" sz="1867"/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zh-TW" sz="1867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74639"/>
            <a:ext cx="10972800" cy="754095"/>
          </a:xfrm>
        </p:spPr>
        <p:txBody>
          <a:bodyPr>
            <a:normAutofit/>
          </a:bodyPr>
          <a:lstStyle/>
          <a:p>
            <a:pPr eaLnBrk="1" hangingPunct="1"/>
            <a:r>
              <a:rPr lang="zh-TW" altLang="en-US" sz="40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設計思維</a:t>
            </a:r>
            <a:r>
              <a:rPr lang="en-US" altLang="zh-TW" sz="40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-2</a:t>
            </a:r>
            <a:endParaRPr lang="zh-TW" altLang="en-US" sz="4000" b="1" dirty="0">
              <a:solidFill>
                <a:schemeClr val="accent3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03445" y="1124745"/>
            <a:ext cx="10369152" cy="4712496"/>
          </a:xfrm>
        </p:spPr>
        <p:txBody>
          <a:bodyPr/>
          <a:lstStyle/>
          <a:p>
            <a:pPr>
              <a:spcBef>
                <a:spcPts val="1600"/>
              </a:spcBef>
            </a:pPr>
            <a:r>
              <a:rPr lang="zh-TW" altLang="en-US" sz="2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底座方面，考量</a:t>
            </a:r>
            <a:r>
              <a:rPr lang="en-US" altLang="zh-TW" sz="2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sz="2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列印底板面積及功能組合彈性，前後共區分</a:t>
            </a:r>
            <a:r>
              <a:rPr lang="en-US" altLang="zh-TW" sz="2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2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塊，包括控制區、壓球區、電源區</a:t>
            </a:r>
            <a:endParaRPr lang="en-US" altLang="zh-TW" sz="28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600"/>
              </a:spcBef>
            </a:pPr>
            <a:r>
              <a:rPr lang="zh-TW" altLang="en-US" sz="2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控制區目前設計採用</a:t>
            </a:r>
            <a:r>
              <a:rPr lang="en-US" altLang="zh-TW" sz="2800" dirty="0" err="1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arduino</a:t>
            </a:r>
            <a:r>
              <a:rPr lang="zh-TW" altLang="en-US" sz="2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nano+</a:t>
            </a:r>
            <a:r>
              <a:rPr lang="zh-TW" altLang="en-US" sz="2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擴充版的方式，另採用</a:t>
            </a:r>
            <a:r>
              <a:rPr lang="en-US" altLang="zh-TW" sz="2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LCD1602 I2C</a:t>
            </a:r>
            <a:r>
              <a:rPr lang="zh-TW" altLang="en-US" sz="2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為顯示介面</a:t>
            </a:r>
          </a:p>
          <a:p>
            <a:pPr>
              <a:spcBef>
                <a:spcPts val="1600"/>
              </a:spcBef>
            </a:pPr>
            <a:r>
              <a:rPr lang="zh-TW" altLang="en-US" sz="2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依據呼吸治療朱大哥建議，提供最基本功能</a:t>
            </a:r>
            <a:r>
              <a:rPr lang="en-US" altLang="zh-TW" sz="2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(1)</a:t>
            </a:r>
            <a:r>
              <a:rPr lang="zh-TW" altLang="en-US" sz="2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潮氣量</a:t>
            </a:r>
            <a:r>
              <a:rPr lang="en-US" altLang="zh-TW" sz="2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(2)</a:t>
            </a:r>
            <a:r>
              <a:rPr lang="zh-TW" altLang="en-US" sz="2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呼吸頻率</a:t>
            </a:r>
            <a:r>
              <a:rPr lang="en-US" altLang="zh-TW" sz="2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(3)</a:t>
            </a:r>
            <a:r>
              <a:rPr lang="zh-TW" altLang="en-US" sz="2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出氣速度，後續操作與監視功能將持續提升</a:t>
            </a:r>
          </a:p>
          <a:p>
            <a:pPr>
              <a:spcBef>
                <a:spcPts val="1600"/>
              </a:spcBef>
            </a:pPr>
            <a:r>
              <a:rPr lang="zh-TW" altLang="en-US" sz="2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電源方面目前採用</a:t>
            </a:r>
            <a:r>
              <a:rPr lang="en-US" altLang="zh-TW" sz="2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24V</a:t>
            </a:r>
            <a:r>
              <a:rPr lang="zh-TW" altLang="en-US" sz="2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2.5A</a:t>
            </a:r>
            <a:r>
              <a:rPr lang="zh-TW" altLang="en-US" sz="2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之外部供電，但未來宜增加自帶緊急電源的設計</a:t>
            </a:r>
            <a:endParaRPr lang="zh-TW" altLang="en-US" sz="2667" dirty="0">
              <a:solidFill>
                <a:srgbClr val="3399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E123EF9-E840-4048-884F-EF0D9A3341C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1610" y="0"/>
            <a:ext cx="3560391" cy="117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8721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42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990575" indent="-380990">
              <a:spcBef>
                <a:spcPct val="20000"/>
              </a:spcBef>
              <a:buChar char="–"/>
              <a:defRPr kumimoji="1" sz="3733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523962" indent="-304792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2133547" indent="-304792">
              <a:spcBef>
                <a:spcPct val="20000"/>
              </a:spcBef>
              <a:buChar char="–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743131" indent="-304792">
              <a:spcBef>
                <a:spcPct val="20000"/>
              </a:spcBef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335271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962301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457188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5181470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91B2C73-D375-4D4D-B548-44DEFA97B8E7}" type="slidenum">
              <a:rPr lang="en-US" altLang="zh-TW" sz="1867"/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zh-TW" sz="1867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74639"/>
            <a:ext cx="7982677" cy="1143000"/>
          </a:xfrm>
        </p:spPr>
        <p:txBody>
          <a:bodyPr/>
          <a:lstStyle/>
          <a:p>
            <a:pPr eaLnBrk="1" hangingPunct="1"/>
            <a:r>
              <a:rPr lang="en-US" altLang="zh-TW" sz="4267" dirty="0">
                <a:solidFill>
                  <a:srgbClr val="0000FF"/>
                </a:solidFill>
                <a:ea typeface="標楷體" pitchFamily="65" charset="-120"/>
              </a:rPr>
              <a:t>EV02-</a:t>
            </a:r>
            <a:r>
              <a:rPr lang="zh-TW" altLang="en-US" sz="4267" dirty="0">
                <a:solidFill>
                  <a:srgbClr val="0000FF"/>
                </a:solidFill>
                <a:ea typeface="標楷體" pitchFamily="65" charset="-120"/>
              </a:rPr>
              <a:t>扭矩要盡量發揮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1950" y="17877"/>
            <a:ext cx="4197087" cy="302708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350" y="2191148"/>
            <a:ext cx="5662911" cy="453032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2011" y="3148861"/>
            <a:ext cx="5881107" cy="357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05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42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990575" indent="-380990">
              <a:spcBef>
                <a:spcPct val="20000"/>
              </a:spcBef>
              <a:buChar char="–"/>
              <a:defRPr kumimoji="1" sz="3733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523962" indent="-304792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2133547" indent="-304792">
              <a:spcBef>
                <a:spcPct val="20000"/>
              </a:spcBef>
              <a:buChar char="–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743131" indent="-304792">
              <a:spcBef>
                <a:spcPct val="20000"/>
              </a:spcBef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335271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962301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457188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5181470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91B2C73-D375-4D4D-B548-44DEFA97B8E7}" type="slidenum">
              <a:rPr lang="en-US" altLang="zh-TW" sz="1867"/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zh-TW" sz="1867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z="4267" dirty="0">
                <a:solidFill>
                  <a:srgbClr val="0000FF"/>
                </a:solidFill>
                <a:ea typeface="標楷體" pitchFamily="65" charset="-120"/>
              </a:rPr>
              <a:t>夾爪與</a:t>
            </a:r>
            <a:r>
              <a:rPr lang="en-US" altLang="zh-TW" sz="4267" dirty="0">
                <a:solidFill>
                  <a:srgbClr val="0000FF"/>
                </a:solidFill>
                <a:ea typeface="標楷體" pitchFamily="65" charset="-120"/>
              </a:rPr>
              <a:t>MIT</a:t>
            </a:r>
            <a:r>
              <a:rPr lang="zh-TW" altLang="en-US" sz="4267" dirty="0">
                <a:solidFill>
                  <a:srgbClr val="0000FF"/>
                </a:solidFill>
                <a:ea typeface="標楷體" pitchFamily="65" charset="-120"/>
              </a:rPr>
              <a:t>之差異性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2546" y="1988841"/>
            <a:ext cx="3710281" cy="386854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71" y="1988841"/>
            <a:ext cx="8265775" cy="387158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E76412F-0B12-4C50-8208-265C8F80BE3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1610" y="0"/>
            <a:ext cx="3560391" cy="117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899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1337" y="251782"/>
            <a:ext cx="8534400" cy="736599"/>
          </a:xfrm>
        </p:spPr>
        <p:txBody>
          <a:bodyPr/>
          <a:lstStyle/>
          <a:p>
            <a:r>
              <a:rPr lang="zh-TW" altLang="en-US" sz="40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功能分區、獨立開發</a:t>
            </a:r>
          </a:p>
        </p:txBody>
      </p:sp>
      <p:sp>
        <p:nvSpPr>
          <p:cNvPr id="37890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42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990575" indent="-380990">
              <a:spcBef>
                <a:spcPct val="20000"/>
              </a:spcBef>
              <a:buChar char="–"/>
              <a:defRPr kumimoji="1" sz="3733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523962" indent="-304792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2133547" indent="-304792">
              <a:spcBef>
                <a:spcPct val="20000"/>
              </a:spcBef>
              <a:buChar char="–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743131" indent="-304792">
              <a:spcBef>
                <a:spcPct val="20000"/>
              </a:spcBef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335271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962301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457188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5181470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0B4DFAC-E4AF-4647-B0E1-4E1DAC1A0B03}" type="slidenum">
              <a:rPr lang="en-US" altLang="zh-TW" sz="1867"/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zh-TW" sz="1867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7488" y="1220755"/>
            <a:ext cx="8907016" cy="5024471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621732" y="5541235"/>
            <a:ext cx="8366720" cy="1064983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3733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電源區、壓球區、控制區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A5E79B5-405D-47A6-979C-CDA9B437F31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1610" y="0"/>
            <a:ext cx="3560391" cy="1173299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8012" y="138335"/>
            <a:ext cx="8534400" cy="896628"/>
          </a:xfrm>
        </p:spPr>
        <p:txBody>
          <a:bodyPr/>
          <a:lstStyle/>
          <a:p>
            <a:r>
              <a:rPr lang="zh-TW" altLang="en-US" sz="40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壓力測量準備狀況</a:t>
            </a:r>
          </a:p>
        </p:txBody>
      </p:sp>
      <p:sp>
        <p:nvSpPr>
          <p:cNvPr id="37890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42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990575" indent="-380990">
              <a:spcBef>
                <a:spcPct val="20000"/>
              </a:spcBef>
              <a:buChar char="–"/>
              <a:defRPr kumimoji="1" sz="3733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523962" indent="-304792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2133547" indent="-304792">
              <a:spcBef>
                <a:spcPct val="20000"/>
              </a:spcBef>
              <a:buChar char="–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743131" indent="-304792">
              <a:spcBef>
                <a:spcPct val="20000"/>
              </a:spcBef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335271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962301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457188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5181470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0B4DFAC-E4AF-4647-B0E1-4E1DAC1A0B03}" type="slidenum">
              <a:rPr lang="en-US" altLang="zh-TW" sz="1867"/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zh-TW" sz="1867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F212AFD-2F21-4E1C-8D97-F11538EB2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986864" y="1626440"/>
            <a:ext cx="6492212" cy="486915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66421F3-9F76-47B3-A0F8-97F8976583F8}"/>
              </a:ext>
            </a:extLst>
          </p:cNvPr>
          <p:cNvSpPr txBox="1"/>
          <p:nvPr/>
        </p:nvSpPr>
        <p:spPr>
          <a:xfrm>
            <a:off x="7728182" y="2660915"/>
            <a:ext cx="3936437" cy="2144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667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667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採用另一片</a:t>
            </a:r>
            <a:r>
              <a:rPr lang="en-US" altLang="zh-TW" sz="2667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Arduino</a:t>
            </a:r>
            <a:r>
              <a:rPr lang="zh-TW" altLang="en-US" sz="2667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連接</a:t>
            </a:r>
            <a:r>
              <a:rPr lang="en-US" altLang="zh-TW" sz="2667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BMP180</a:t>
            </a:r>
            <a:r>
              <a:rPr lang="zh-TW" altLang="en-US" sz="2667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進行連續壓力測量</a:t>
            </a:r>
            <a:endParaRPr lang="en-US" altLang="zh-TW" sz="2667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667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667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667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測量單位為</a:t>
            </a:r>
            <a:r>
              <a:rPr lang="en-US" altLang="zh-TW" sz="2667" b="1" dirty="0" err="1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hpa</a:t>
            </a:r>
            <a:endParaRPr lang="zh-TW" altLang="en-US" sz="2667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6FCBBD7-D858-4CD3-980A-BD075956856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1610" y="0"/>
            <a:ext cx="3560391" cy="117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23438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b="1" dirty="0">
                <a:solidFill>
                  <a:srgbClr val="00CC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壓力測量比較</a:t>
            </a:r>
            <a:r>
              <a:rPr lang="en-US" altLang="zh-TW" sz="4000" b="1" dirty="0">
                <a:solidFill>
                  <a:srgbClr val="00CC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-1</a:t>
            </a:r>
            <a:endParaRPr lang="zh-TW" altLang="en-US" sz="4000" b="1" dirty="0">
              <a:solidFill>
                <a:srgbClr val="00CC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890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42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990575" indent="-380990">
              <a:spcBef>
                <a:spcPct val="20000"/>
              </a:spcBef>
              <a:buChar char="–"/>
              <a:defRPr kumimoji="1" sz="3733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523962" indent="-304792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2133547" indent="-304792">
              <a:spcBef>
                <a:spcPct val="20000"/>
              </a:spcBef>
              <a:buChar char="–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743131" indent="-304792">
              <a:spcBef>
                <a:spcPct val="20000"/>
              </a:spcBef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335271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962301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457188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5181470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0B4DFAC-E4AF-4647-B0E1-4E1DAC1A0B03}" type="slidenum">
              <a:rPr lang="en-US" altLang="zh-TW" sz="1867"/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zh-TW" sz="1867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ADA217B-CCEC-46EC-8002-CCAA14EBAD3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887" y="2468894"/>
            <a:ext cx="12192000" cy="332010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9BB8A4E-284F-4654-B331-F9BD0FD401B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1610" y="0"/>
            <a:ext cx="3560391" cy="117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4909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投影片編號版面配置區 3">
            <a:extLst>
              <a:ext uri="{FF2B5EF4-FFF2-40B4-BE49-F238E27FC236}">
                <a16:creationId xmlns:a16="http://schemas.microsoft.com/office/drawing/2014/main" id="{910910A9-0651-4329-95F1-F0FA94D09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eaLnBrk="1" hangingPunct="1"/>
            <a:fld id="{C9569A9A-92A7-4801-A793-5A86E2798F76}" type="slidenum">
              <a:rPr lang="ko-KR" altLang="en-US"/>
              <a:pPr eaLnBrk="1" hangingPunct="1"/>
              <a:t>3</a:t>
            </a:fld>
            <a:endParaRPr lang="en-US" altLang="ko-KR"/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73D14BD4-02E4-48CC-AB43-B994AD2D1EB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504950" y="140202"/>
            <a:ext cx="8229600" cy="92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dirty="0">
                <a:solidFill>
                  <a:srgbClr val="0033C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設計創作案例</a:t>
            </a:r>
            <a:r>
              <a:rPr lang="en-US" altLang="zh-TW" dirty="0">
                <a:solidFill>
                  <a:srgbClr val="0033C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-1</a:t>
            </a:r>
            <a:endParaRPr lang="zh-TW" altLang="en-US" dirty="0">
              <a:solidFill>
                <a:srgbClr val="0033CC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19461" name="Object 7">
            <a:extLst>
              <a:ext uri="{FF2B5EF4-FFF2-40B4-BE49-F238E27FC236}">
                <a16:creationId xmlns:a16="http://schemas.microsoft.com/office/drawing/2014/main" id="{708DC519-6155-40F2-8C72-31FAF77EF2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5489276"/>
              </p:ext>
            </p:extLst>
          </p:nvPr>
        </p:nvGraphicFramePr>
        <p:xfrm>
          <a:off x="346075" y="1196975"/>
          <a:ext cx="3455988" cy="275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6" name="點陣圖影像" r:id="rId3" imgW="4990476" imgH="4277322" progId="Paint.Picture">
                  <p:embed/>
                </p:oleObj>
              </mc:Choice>
              <mc:Fallback>
                <p:oleObj name="點陣圖影像" r:id="rId3" imgW="4990476" imgH="4277322" progId="Paint.Picture">
                  <p:embed/>
                  <p:pic>
                    <p:nvPicPr>
                      <p:cNvPr id="19461" name="Object 7">
                        <a:extLst>
                          <a:ext uri="{FF2B5EF4-FFF2-40B4-BE49-F238E27FC236}">
                            <a16:creationId xmlns:a16="http://schemas.microsoft.com/office/drawing/2014/main" id="{708DC519-6155-40F2-8C72-31FAF77EF25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075" y="1196975"/>
                        <a:ext cx="3455988" cy="275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2" name="Object 8">
            <a:extLst>
              <a:ext uri="{FF2B5EF4-FFF2-40B4-BE49-F238E27FC236}">
                <a16:creationId xmlns:a16="http://schemas.microsoft.com/office/drawing/2014/main" id="{E599F872-1963-43BB-9B8B-5E5D136EBD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0438248"/>
              </p:ext>
            </p:extLst>
          </p:nvPr>
        </p:nvGraphicFramePr>
        <p:xfrm>
          <a:off x="4133849" y="4078065"/>
          <a:ext cx="3455987" cy="2597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7" name="點陣圖影像" r:id="rId5" imgW="4839375" imgH="4686954" progId="Paint.Picture">
                  <p:embed/>
                </p:oleObj>
              </mc:Choice>
              <mc:Fallback>
                <p:oleObj name="點陣圖影像" r:id="rId5" imgW="4839375" imgH="4686954" progId="Paint.Picture">
                  <p:embed/>
                  <p:pic>
                    <p:nvPicPr>
                      <p:cNvPr id="19462" name="Object 8">
                        <a:extLst>
                          <a:ext uri="{FF2B5EF4-FFF2-40B4-BE49-F238E27FC236}">
                            <a16:creationId xmlns:a16="http://schemas.microsoft.com/office/drawing/2014/main" id="{E599F872-1963-43BB-9B8B-5E5D136EBD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3849" y="4078065"/>
                        <a:ext cx="3455987" cy="2597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圖片 1">
            <a:extLst>
              <a:ext uri="{FF2B5EF4-FFF2-40B4-BE49-F238E27FC236}">
                <a16:creationId xmlns:a16="http://schemas.microsoft.com/office/drawing/2014/main" id="{31FFBFA7-1DE2-4178-8C5B-FEA517961CE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075" y="4078065"/>
            <a:ext cx="3456732" cy="259102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91CFB59-41F1-41F2-A5F0-1F85C0CF503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850" y="1187729"/>
            <a:ext cx="3455988" cy="277439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6B18183-7592-4ECC-8463-6197570C4DC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1625" y="1196975"/>
            <a:ext cx="3359187" cy="27559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AD4605F-8BAD-45BA-AE9C-3618B0EB003A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0878" y="4078065"/>
            <a:ext cx="3359187" cy="259102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b="1" dirty="0">
                <a:solidFill>
                  <a:srgbClr val="00CC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壓力測量比較</a:t>
            </a:r>
            <a:r>
              <a:rPr lang="en-US" altLang="zh-TW" sz="4000" b="1" dirty="0">
                <a:solidFill>
                  <a:srgbClr val="00CC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-2</a:t>
            </a:r>
            <a:endParaRPr lang="zh-TW" altLang="en-US" sz="4000" b="1" dirty="0">
              <a:solidFill>
                <a:srgbClr val="00CC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890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42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990575" indent="-380990">
              <a:spcBef>
                <a:spcPct val="20000"/>
              </a:spcBef>
              <a:buChar char="–"/>
              <a:defRPr kumimoji="1" sz="3733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523962" indent="-304792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2133547" indent="-304792">
              <a:spcBef>
                <a:spcPct val="20000"/>
              </a:spcBef>
              <a:buChar char="–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743131" indent="-304792">
              <a:spcBef>
                <a:spcPct val="20000"/>
              </a:spcBef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335271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962301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457188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5181470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0B4DFAC-E4AF-4647-B0E1-4E1DAC1A0B03}" type="slidenum">
              <a:rPr lang="en-US" altLang="zh-TW" sz="1867"/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zh-TW" sz="1867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308430E-70B2-41FB-A7BB-945B2C719B1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80269"/>
            <a:ext cx="12192000" cy="330232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B2A3357-A9F8-4C19-81DF-5636E4DD000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1610" y="0"/>
            <a:ext cx="3560391" cy="117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275274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b="1" dirty="0">
                <a:solidFill>
                  <a:srgbClr val="00CC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壓力測量比較</a:t>
            </a:r>
            <a:r>
              <a:rPr lang="en-US" altLang="zh-TW" sz="4000" b="1" dirty="0">
                <a:solidFill>
                  <a:srgbClr val="00CC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-3</a:t>
            </a:r>
            <a:endParaRPr lang="zh-TW" altLang="en-US" sz="4000" b="1" dirty="0">
              <a:solidFill>
                <a:srgbClr val="00CC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890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42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990575" indent="-380990">
              <a:spcBef>
                <a:spcPct val="20000"/>
              </a:spcBef>
              <a:buChar char="–"/>
              <a:defRPr kumimoji="1" sz="3733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523962" indent="-304792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2133547" indent="-304792">
              <a:spcBef>
                <a:spcPct val="20000"/>
              </a:spcBef>
              <a:buChar char="–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743131" indent="-304792">
              <a:spcBef>
                <a:spcPct val="20000"/>
              </a:spcBef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335271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962301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457188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5181470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0B4DFAC-E4AF-4647-B0E1-4E1DAC1A0B03}" type="slidenum">
              <a:rPr lang="en-US" altLang="zh-TW" sz="1867"/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zh-TW" sz="1867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9296DBD-307A-4F94-A2A1-1B937AE5C66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50131"/>
            <a:ext cx="12192000" cy="329873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7A81EDE-0A84-4EC9-94DF-F55B306F3F3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1610" y="0"/>
            <a:ext cx="3560391" cy="117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0572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b="1" dirty="0">
                <a:solidFill>
                  <a:srgbClr val="00CC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壓球角度</a:t>
            </a:r>
            <a:r>
              <a:rPr lang="en-US" altLang="zh-TW" sz="4000" b="1" dirty="0">
                <a:solidFill>
                  <a:srgbClr val="00CC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VS</a:t>
            </a:r>
            <a:r>
              <a:rPr lang="zh-TW" altLang="en-US" sz="4000" b="1" dirty="0">
                <a:solidFill>
                  <a:srgbClr val="00CC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潮氣量對照</a:t>
            </a:r>
            <a:r>
              <a:rPr lang="en-US" altLang="zh-TW" sz="4000" b="1" dirty="0">
                <a:solidFill>
                  <a:srgbClr val="00CC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(X:</a:t>
            </a:r>
            <a:r>
              <a:rPr lang="zh-TW" altLang="en-US" sz="4000" b="1" dirty="0">
                <a:solidFill>
                  <a:srgbClr val="00CC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步數 </a:t>
            </a:r>
            <a:r>
              <a:rPr lang="en-US" altLang="zh-TW" sz="4000" b="1" dirty="0">
                <a:solidFill>
                  <a:srgbClr val="00CC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Y:mL)</a:t>
            </a:r>
            <a:endParaRPr lang="zh-TW" altLang="en-US" sz="4000" b="1" dirty="0">
              <a:solidFill>
                <a:srgbClr val="00CC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890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42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990575" indent="-380990">
              <a:spcBef>
                <a:spcPct val="20000"/>
              </a:spcBef>
              <a:buChar char="–"/>
              <a:defRPr kumimoji="1" sz="3733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523962" indent="-304792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2133547" indent="-304792">
              <a:spcBef>
                <a:spcPct val="20000"/>
              </a:spcBef>
              <a:buChar char="–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743131" indent="-304792">
              <a:spcBef>
                <a:spcPct val="20000"/>
              </a:spcBef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335271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962301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457188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5181470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0B4DFAC-E4AF-4647-B0E1-4E1DAC1A0B03}" type="slidenum">
              <a:rPr lang="en-US" altLang="zh-TW" sz="1867"/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zh-TW" sz="1867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2178476-7A46-49AA-A87B-9197B56822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7" y="1433449"/>
            <a:ext cx="12192000" cy="51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46406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42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990575" indent="-380990">
              <a:spcBef>
                <a:spcPct val="20000"/>
              </a:spcBef>
              <a:buChar char="–"/>
              <a:defRPr kumimoji="1" sz="3733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523962" indent="-304792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2133547" indent="-304792">
              <a:spcBef>
                <a:spcPct val="20000"/>
              </a:spcBef>
              <a:buChar char="–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743131" indent="-304792">
              <a:spcBef>
                <a:spcPct val="20000"/>
              </a:spcBef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335271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962301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457188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5181470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91B2C73-D375-4D4D-B548-44DEFA97B8E7}" type="slidenum">
              <a:rPr lang="en-US" altLang="zh-TW" sz="1867"/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zh-TW" sz="1867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pPr eaLnBrk="1" hangingPunct="1"/>
            <a:r>
              <a:rPr lang="en-US" altLang="zh-TW" sz="4267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EV-03</a:t>
            </a:r>
            <a:r>
              <a:rPr lang="zh-TW" altLang="en-US" sz="4267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缺點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3195" y="1107212"/>
            <a:ext cx="10849205" cy="2238375"/>
          </a:xfrm>
        </p:spPr>
        <p:txBody>
          <a:bodyPr/>
          <a:lstStyle/>
          <a:p>
            <a:pPr>
              <a:spcBef>
                <a:spcPts val="2400"/>
              </a:spcBef>
            </a:pPr>
            <a:r>
              <a:rPr lang="en-US" altLang="zh-TW" sz="2933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42</a:t>
            </a:r>
            <a:r>
              <a:rPr lang="zh-TW" altLang="en-US" sz="2933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步進搭配減速機</a:t>
            </a:r>
            <a:r>
              <a:rPr lang="en-US" altLang="zh-TW" sz="2933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19:1</a:t>
            </a:r>
            <a:r>
              <a:rPr lang="zh-TW" altLang="en-US" sz="2933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較慢些，動力只是剛好，冗餘不多，可用，但宜再提升</a:t>
            </a:r>
            <a:r>
              <a:rPr lang="en-US" altLang="zh-TW" sz="2933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933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朝向</a:t>
            </a:r>
            <a:r>
              <a:rPr lang="en-US" altLang="zh-TW" sz="2933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57</a:t>
            </a:r>
            <a:r>
              <a:rPr lang="zh-TW" altLang="en-US" sz="2933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步進馬達</a:t>
            </a:r>
            <a:r>
              <a:rPr lang="en-US" altLang="zh-TW" sz="2933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spcBef>
                <a:spcPts val="2400"/>
              </a:spcBef>
            </a:pPr>
            <a:r>
              <a:rPr lang="zh-TW" altLang="en-US" sz="2933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長時間連續運作，較快升溫</a:t>
            </a:r>
            <a:r>
              <a:rPr lang="en-US" altLang="zh-TW" sz="2933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933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可增加散熱鋁塊</a:t>
            </a:r>
            <a:r>
              <a:rPr lang="en-US" altLang="zh-TW" sz="2933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2933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小風扇</a:t>
            </a:r>
            <a:r>
              <a:rPr lang="en-US" altLang="zh-TW" sz="2933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78BD428-5CDF-4A3C-A405-34B2F0F935A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099" y="3564783"/>
            <a:ext cx="6286499" cy="314673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EC33A21-8FAF-4530-89D3-D9450ED93BC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1610" y="0"/>
            <a:ext cx="3560391" cy="117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15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42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990575" indent="-380990">
              <a:spcBef>
                <a:spcPct val="20000"/>
              </a:spcBef>
              <a:buChar char="–"/>
              <a:defRPr kumimoji="1" sz="3733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523962" indent="-304792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2133547" indent="-304792">
              <a:spcBef>
                <a:spcPct val="20000"/>
              </a:spcBef>
              <a:buChar char="–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743131" indent="-304792">
              <a:spcBef>
                <a:spcPct val="20000"/>
              </a:spcBef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335271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962301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457188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5181470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91B2C73-D375-4D4D-B548-44DEFA97B8E7}" type="slidenum">
              <a:rPr lang="en-US" altLang="zh-TW" sz="1867"/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zh-TW" sz="1867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66700"/>
            <a:ext cx="10972800" cy="876300"/>
          </a:xfrm>
        </p:spPr>
        <p:txBody>
          <a:bodyPr/>
          <a:lstStyle/>
          <a:p>
            <a:r>
              <a:rPr lang="zh-TW" altLang="en-US" sz="4267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專案的產出</a:t>
            </a:r>
            <a:r>
              <a:rPr lang="en-US" altLang="zh-TW" sz="4267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4267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不是產品，是開源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3195" y="1107212"/>
            <a:ext cx="10849205" cy="1855063"/>
          </a:xfrm>
        </p:spPr>
        <p:txBody>
          <a:bodyPr/>
          <a:lstStyle/>
          <a:p>
            <a:pPr>
              <a:spcBef>
                <a:spcPts val="2400"/>
              </a:spcBef>
            </a:pPr>
            <a:r>
              <a:rPr lang="zh-TW" altLang="en-US" sz="2933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硬體</a:t>
            </a:r>
            <a:r>
              <a:rPr lang="en-US" altLang="zh-TW" sz="2933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-3D</a:t>
            </a:r>
            <a:r>
              <a:rPr lang="zh-TW" altLang="en-US" sz="2933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設計檔案、</a:t>
            </a:r>
            <a:r>
              <a:rPr lang="en-US" altLang="zh-TW" sz="2933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BOM</a:t>
            </a:r>
            <a:r>
              <a:rPr lang="zh-TW" altLang="en-US" sz="2933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表、組裝方式</a:t>
            </a:r>
          </a:p>
          <a:p>
            <a:pPr>
              <a:spcBef>
                <a:spcPts val="2400"/>
              </a:spcBef>
            </a:pPr>
            <a:r>
              <a:rPr lang="zh-TW" altLang="en-US" sz="2933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軟體</a:t>
            </a:r>
            <a:r>
              <a:rPr lang="en-US" altLang="zh-TW" sz="2933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933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整合呼吸治療專家建議而完成之韌體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EC33A21-8FAF-4530-89D3-D9450ED93BC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1610" y="0"/>
            <a:ext cx="3560391" cy="117329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641F74D-6A25-45C4-9EDB-CF32677ED5C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8139" y="3076575"/>
            <a:ext cx="5153965" cy="360332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F240EDA-4A4C-416D-8076-21C66C715D27}"/>
              </a:ext>
            </a:extLst>
          </p:cNvPr>
          <p:cNvSpPr/>
          <p:nvPr/>
        </p:nvSpPr>
        <p:spPr>
          <a:xfrm>
            <a:off x="6762750" y="3346360"/>
            <a:ext cx="435292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rgbClr val="0000FF"/>
                </a:solidFill>
                <a:ea typeface="標楷體" pitchFamily="65" charset="-120"/>
              </a:rPr>
              <a:t>考量讓全世界需要者可自行下載運用，</a:t>
            </a:r>
            <a:r>
              <a:rPr lang="en-US" altLang="zh-TW" sz="2400" dirty="0">
                <a:solidFill>
                  <a:srgbClr val="0000FF"/>
                </a:solidFill>
                <a:ea typeface="標楷體" pitchFamily="65" charset="-120"/>
              </a:rPr>
              <a:t>EV02</a:t>
            </a:r>
            <a:r>
              <a:rPr lang="zh-TW" altLang="en-US" sz="2400" dirty="0">
                <a:solidFill>
                  <a:srgbClr val="0000FF"/>
                </a:solidFill>
                <a:ea typeface="標楷體" pitchFamily="65" charset="-120"/>
              </a:rPr>
              <a:t>上傳一份在</a:t>
            </a:r>
            <a:r>
              <a:rPr lang="en-US" altLang="zh-TW" sz="2400" dirty="0">
                <a:hlinkClick r:id="rId4"/>
              </a:rPr>
              <a:t>https://www.thingiverse.com/thing:4302479</a:t>
            </a:r>
            <a:endParaRPr lang="en-US" altLang="zh-TW" sz="2400" dirty="0"/>
          </a:p>
          <a:p>
            <a:r>
              <a:rPr lang="zh-TW" altLang="en-US" sz="2400" dirty="0">
                <a:solidFill>
                  <a:srgbClr val="0000FF"/>
                </a:solidFill>
                <a:ea typeface="標楷體" pitchFamily="65" charset="-120"/>
              </a:rPr>
              <a:t>影片：</a:t>
            </a:r>
            <a:endParaRPr lang="en-US" altLang="zh-TW" sz="2400" dirty="0">
              <a:solidFill>
                <a:srgbClr val="0000FF"/>
              </a:solidFill>
              <a:ea typeface="標楷體" pitchFamily="65" charset="-120"/>
            </a:endParaRPr>
          </a:p>
          <a:p>
            <a:r>
              <a:rPr lang="en-US" altLang="zh-TW" sz="2400" dirty="0">
                <a:solidFill>
                  <a:srgbClr val="0000FF"/>
                </a:solidFill>
                <a:ea typeface="標楷體" pitchFamily="65" charset="-120"/>
                <a:hlinkClick r:id="rId5"/>
              </a:rPr>
              <a:t>https://youtu.be/OOHSanam95s</a:t>
            </a:r>
            <a:endParaRPr lang="en-US" altLang="zh-TW" sz="2400" dirty="0">
              <a:solidFill>
                <a:srgbClr val="0000FF"/>
              </a:solidFill>
              <a:ea typeface="標楷體" pitchFamily="65" charset="-120"/>
            </a:endParaRPr>
          </a:p>
          <a:p>
            <a:endParaRPr lang="zh-TW" altLang="en-US" sz="2400" dirty="0">
              <a:solidFill>
                <a:srgbClr val="339933"/>
              </a:solidFill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599842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42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990575" indent="-380990">
              <a:spcBef>
                <a:spcPct val="20000"/>
              </a:spcBef>
              <a:buChar char="–"/>
              <a:defRPr kumimoji="1" sz="3733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523962" indent="-304792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2133547" indent="-304792">
              <a:spcBef>
                <a:spcPct val="20000"/>
              </a:spcBef>
              <a:buChar char="–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743131" indent="-304792">
              <a:spcBef>
                <a:spcPct val="20000"/>
              </a:spcBef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335271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962301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457188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5181470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91B2C73-D375-4D4D-B548-44DEFA97B8E7}" type="slidenum">
              <a:rPr lang="en-US" altLang="zh-TW" sz="1867"/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zh-TW" sz="1867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66700"/>
            <a:ext cx="10972800" cy="876300"/>
          </a:xfrm>
        </p:spPr>
        <p:txBody>
          <a:bodyPr/>
          <a:lstStyle/>
          <a:p>
            <a:r>
              <a:rPr lang="zh-TW" altLang="en-US" sz="4267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專案的產出</a:t>
            </a:r>
            <a:r>
              <a:rPr lang="en-US" altLang="zh-TW" sz="4267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4267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不是產品，是開源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EC33A21-8FAF-4530-89D3-D9450ED93BC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1610" y="0"/>
            <a:ext cx="3560391" cy="117329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F240EDA-4A4C-416D-8076-21C66C715D27}"/>
              </a:ext>
            </a:extLst>
          </p:cNvPr>
          <p:cNvSpPr/>
          <p:nvPr/>
        </p:nvSpPr>
        <p:spPr>
          <a:xfrm>
            <a:off x="7214162" y="2744477"/>
            <a:ext cx="435292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  <a:ea typeface="標楷體" pitchFamily="65" charset="-120"/>
              </a:rPr>
              <a:t>EV03</a:t>
            </a:r>
            <a:r>
              <a:rPr lang="zh-TW" altLang="en-US" sz="2400" dirty="0">
                <a:solidFill>
                  <a:srgbClr val="0000FF"/>
                </a:solidFill>
                <a:ea typeface="標楷體" pitchFamily="65" charset="-120"/>
              </a:rPr>
              <a:t>也上傳一份在</a:t>
            </a:r>
            <a:r>
              <a:rPr lang="en-US" altLang="zh-TW" sz="2400" dirty="0">
                <a:solidFill>
                  <a:srgbClr val="0000FF"/>
                </a:solidFill>
                <a:ea typeface="標楷體" pitchFamily="65" charset="-120"/>
                <a:hlinkClick r:id="rId3"/>
              </a:rPr>
              <a:t>https://www.thingiverse.com/thing:4475464</a:t>
            </a:r>
            <a:endParaRPr lang="en-US" altLang="zh-TW" sz="2400" dirty="0">
              <a:solidFill>
                <a:srgbClr val="0000FF"/>
              </a:solidFill>
              <a:ea typeface="標楷體" pitchFamily="65" charset="-120"/>
            </a:endParaRPr>
          </a:p>
          <a:p>
            <a:endParaRPr lang="en-US" altLang="zh-TW" sz="2400" dirty="0">
              <a:solidFill>
                <a:srgbClr val="0000FF"/>
              </a:solidFill>
              <a:ea typeface="標楷體" pitchFamily="65" charset="-120"/>
            </a:endParaRPr>
          </a:p>
          <a:p>
            <a:r>
              <a:rPr lang="zh-TW" altLang="en-US" sz="2400" dirty="0">
                <a:solidFill>
                  <a:srgbClr val="0000FF"/>
                </a:solidFill>
                <a:ea typeface="標楷體" pitchFamily="65" charset="-120"/>
              </a:rPr>
              <a:t>影片：</a:t>
            </a:r>
            <a:endParaRPr lang="en-US" altLang="zh-TW" sz="2400" dirty="0">
              <a:solidFill>
                <a:srgbClr val="0000FF"/>
              </a:solidFill>
              <a:ea typeface="標楷體" pitchFamily="65" charset="-120"/>
            </a:endParaRPr>
          </a:p>
          <a:p>
            <a:r>
              <a:rPr lang="en-US" altLang="zh-TW" sz="2400" dirty="0">
                <a:solidFill>
                  <a:srgbClr val="0000FF"/>
                </a:solidFill>
                <a:ea typeface="標楷體" pitchFamily="65" charset="-120"/>
                <a:hlinkClick r:id="rId4"/>
              </a:rPr>
              <a:t>https://youtu.be/50ebw-RxrJE</a:t>
            </a:r>
            <a:endParaRPr lang="zh-TW" altLang="en-US" sz="2400" dirty="0">
              <a:solidFill>
                <a:srgbClr val="339933"/>
              </a:solidFill>
              <a:ea typeface="標楷體" pitchFamily="65" charset="-12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409" y="1773837"/>
            <a:ext cx="6002138" cy="4632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21976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42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990575" indent="-380990">
              <a:spcBef>
                <a:spcPct val="20000"/>
              </a:spcBef>
              <a:buChar char="–"/>
              <a:defRPr kumimoji="1" sz="3733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523962" indent="-304792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2133547" indent="-304792">
              <a:spcBef>
                <a:spcPct val="20000"/>
              </a:spcBef>
              <a:buChar char="–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743131" indent="-304792">
              <a:spcBef>
                <a:spcPct val="20000"/>
              </a:spcBef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335271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962301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457188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5181470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91B2C73-D375-4D4D-B548-44DEFA97B8E7}" type="slidenum">
              <a:rPr lang="en-US" altLang="zh-TW" sz="1867"/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zh-TW" sz="1867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752475" y="180975"/>
            <a:ext cx="6600825" cy="1143000"/>
          </a:xfrm>
        </p:spPr>
        <p:txBody>
          <a:bodyPr>
            <a:normAutofit/>
          </a:bodyPr>
          <a:lstStyle/>
          <a:p>
            <a:r>
              <a:rPr lang="zh-TW" altLang="en-US" sz="4267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繼續前進的步伐 </a:t>
            </a:r>
            <a:r>
              <a:rPr lang="en-US" altLang="zh-TW" sz="4267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EV-05</a:t>
            </a:r>
            <a:endParaRPr lang="zh-TW" altLang="en-US" sz="4267" b="1" dirty="0">
              <a:solidFill>
                <a:schemeClr val="accent3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EC33A21-8FAF-4530-89D3-D9450ED93BC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1610" y="0"/>
            <a:ext cx="3560391" cy="1173299"/>
          </a:xfrm>
          <a:prstGeom prst="rect">
            <a:avLst/>
          </a:prstGeom>
        </p:spPr>
      </p:pic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A336EB1-73D5-4197-986C-3CF5512614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980" y="2042977"/>
            <a:ext cx="5295145" cy="3969568"/>
          </a:xfr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1BCC0275-CF1D-433B-9592-E8228E401850}"/>
              </a:ext>
            </a:extLst>
          </p:cNvPr>
          <p:cNvSpPr txBox="1">
            <a:spLocks noChangeArrowheads="1"/>
          </p:cNvSpPr>
          <p:nvPr/>
        </p:nvSpPr>
        <p:spPr>
          <a:xfrm>
            <a:off x="6238875" y="2042977"/>
            <a:ext cx="5409445" cy="3686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zh-TW" altLang="en-US" sz="3200" kern="100" dirty="0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更強力的</a:t>
            </a:r>
            <a:r>
              <a:rPr lang="en-US" altLang="zh-TW" sz="3200" kern="100" dirty="0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57</a:t>
            </a:r>
            <a:r>
              <a:rPr lang="zh-TW" altLang="en-US" sz="3200" kern="100" dirty="0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步進馬達</a:t>
            </a:r>
            <a:endParaRPr lang="en-US" altLang="zh-TW" sz="3200" kern="100" dirty="0">
              <a:solidFill>
                <a:schemeClr val="tx2">
                  <a:lumMod val="20000"/>
                  <a:lumOff val="80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zh-TW" altLang="zh-TW" sz="3200" kern="100" dirty="0">
              <a:solidFill>
                <a:schemeClr val="tx2">
                  <a:lumMod val="20000"/>
                  <a:lumOff val="80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TW" altLang="en-US" sz="3200" kern="100" dirty="0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直驅式，減少齒輪損耗</a:t>
            </a:r>
            <a:endParaRPr lang="en-US" altLang="zh-TW" sz="3200" kern="100" dirty="0">
              <a:solidFill>
                <a:schemeClr val="tx2">
                  <a:lumMod val="20000"/>
                  <a:lumOff val="80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</a:pPr>
            <a:endParaRPr lang="en-US" altLang="zh-TW" sz="3200" b="1" kern="100" dirty="0">
              <a:solidFill>
                <a:schemeClr val="accent5">
                  <a:lumMod val="20000"/>
                  <a:lumOff val="80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TW" altLang="en-US" sz="3200" b="1" kern="1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更耐久、更成熟、更實用化</a:t>
            </a:r>
            <a:endParaRPr lang="zh-TW" altLang="zh-TW" sz="3200" b="1" kern="100" dirty="0">
              <a:solidFill>
                <a:schemeClr val="accent5">
                  <a:lumMod val="20000"/>
                  <a:lumOff val="80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1577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42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990575" indent="-380990">
              <a:spcBef>
                <a:spcPct val="20000"/>
              </a:spcBef>
              <a:buChar char="–"/>
              <a:defRPr kumimoji="1" sz="3733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523962" indent="-304792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2133547" indent="-304792">
              <a:spcBef>
                <a:spcPct val="20000"/>
              </a:spcBef>
              <a:buChar char="–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743131" indent="-304792">
              <a:spcBef>
                <a:spcPct val="20000"/>
              </a:spcBef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335271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962301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457188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5181470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91B2C73-D375-4D4D-B548-44DEFA97B8E7}" type="slidenum">
              <a:rPr lang="en-US" altLang="zh-TW" sz="1867"/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zh-TW" sz="1867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752475" y="180975"/>
            <a:ext cx="6600825" cy="1143000"/>
          </a:xfrm>
        </p:spPr>
        <p:txBody>
          <a:bodyPr/>
          <a:lstStyle/>
          <a:p>
            <a:r>
              <a:rPr lang="zh-TW" altLang="en-US" sz="4267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本專案執行困難</a:t>
            </a:r>
            <a:r>
              <a:rPr lang="en-US" altLang="zh-TW" sz="4267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4267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現實面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472" y="1650137"/>
            <a:ext cx="10849205" cy="2238375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zh-TW" altLang="en-US" sz="3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醫療器材、耗材、配件取得不易</a:t>
            </a:r>
          </a:p>
          <a:p>
            <a:pPr>
              <a:spcBef>
                <a:spcPts val="2400"/>
              </a:spcBef>
            </a:pPr>
            <a:r>
              <a:rPr lang="zh-TW" altLang="en-US" sz="3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無任何補助經費來源，零件贊助廠商亦少</a:t>
            </a:r>
            <a:endParaRPr lang="en-US" altLang="zh-TW" sz="36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400"/>
              </a:spcBef>
            </a:pPr>
            <a:r>
              <a:rPr lang="en-US" altLang="zh-TW" sz="3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自掏腰包，高階化不易</a:t>
            </a:r>
            <a:r>
              <a:rPr lang="en-US" altLang="zh-TW" sz="3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)(</a:t>
            </a:r>
            <a:r>
              <a:rPr lang="zh-TW" altLang="en-US" sz="3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海外來源，到貨時間長</a:t>
            </a:r>
            <a:r>
              <a:rPr lang="en-US" altLang="zh-TW" sz="3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EC33A21-8FAF-4530-89D3-D9450ED93BC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1610" y="0"/>
            <a:ext cx="3560391" cy="117329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1F55BB9F-766A-425E-97FB-72A141A55DC4}"/>
              </a:ext>
            </a:extLst>
          </p:cNvPr>
          <p:cNvSpPr txBox="1"/>
          <p:nvPr/>
        </p:nvSpPr>
        <p:spPr>
          <a:xfrm>
            <a:off x="1304925" y="4922699"/>
            <a:ext cx="47910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特此感謝</a:t>
            </a:r>
            <a:endParaRPr lang="en-US" altLang="zh-TW" dirty="0"/>
          </a:p>
          <a:p>
            <a:r>
              <a:rPr lang="zh-TW" altLang="en-US" dirty="0"/>
              <a:t>陳貼西大哥援助單管專用呼吸管件</a:t>
            </a:r>
          </a:p>
          <a:p>
            <a:r>
              <a:rPr lang="zh-TW" altLang="en-US" dirty="0"/>
              <a:t>姜尚佑大哥援助測試肺</a:t>
            </a:r>
          </a:p>
          <a:p>
            <a:r>
              <a:rPr lang="zh-TW" altLang="en-US" dirty="0"/>
              <a:t>王庚春大大援助</a:t>
            </a:r>
            <a:r>
              <a:rPr lang="en-US" altLang="zh-TW" dirty="0"/>
              <a:t>57</a:t>
            </a:r>
            <a:r>
              <a:rPr lang="zh-TW" altLang="en-US" dirty="0"/>
              <a:t>步進動力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99997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42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990575" indent="-380990">
              <a:spcBef>
                <a:spcPct val="20000"/>
              </a:spcBef>
              <a:buChar char="–"/>
              <a:defRPr kumimoji="1" sz="3733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523962" indent="-304792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2133547" indent="-304792">
              <a:spcBef>
                <a:spcPct val="20000"/>
              </a:spcBef>
              <a:buChar char="–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743131" indent="-304792">
              <a:spcBef>
                <a:spcPct val="20000"/>
              </a:spcBef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335271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962301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457188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5181470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91B2C73-D375-4D4D-B548-44DEFA97B8E7}" type="slidenum">
              <a:rPr lang="en-US" altLang="zh-TW" sz="1867"/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zh-TW" sz="1867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752475" y="180975"/>
            <a:ext cx="6600825" cy="1143000"/>
          </a:xfrm>
        </p:spPr>
        <p:txBody>
          <a:bodyPr/>
          <a:lstStyle/>
          <a:p>
            <a:r>
              <a:rPr lang="zh-TW" altLang="en-US" sz="4267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可能可行的方式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2847" y="2069238"/>
            <a:ext cx="10849205" cy="2016988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zh-TW" altLang="en-US" sz="2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舉辦多元防疫開源松</a:t>
            </a:r>
            <a:r>
              <a:rPr lang="en-US" altLang="zh-TW" sz="2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直接給予團隊先期經費，限定開發時間與成果目標</a:t>
            </a:r>
            <a:r>
              <a:rPr lang="en-US" altLang="zh-TW" sz="2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提出計畫書，通過後每隊先給</a:t>
            </a:r>
            <a:r>
              <a:rPr lang="en-US" altLang="zh-TW" sz="2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5~10</a:t>
            </a:r>
            <a:r>
              <a:rPr lang="zh-TW" altLang="en-US" sz="2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萬</a:t>
            </a:r>
            <a:r>
              <a:rPr lang="en-US" altLang="zh-TW" sz="2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?)</a:t>
            </a:r>
          </a:p>
          <a:p>
            <a:pPr>
              <a:spcBef>
                <a:spcPts val="2400"/>
              </a:spcBef>
            </a:pPr>
            <a:r>
              <a:rPr lang="zh-TW" altLang="en-US" sz="2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限定時間後，不同分類標的給予評選與得獎獎金及進階補貼及新目標</a:t>
            </a:r>
            <a:r>
              <a:rPr lang="en-US" altLang="zh-TW" sz="2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提升精益求精誘因</a:t>
            </a:r>
            <a:r>
              <a:rPr lang="en-US" altLang="zh-TW" sz="2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spcBef>
                <a:spcPts val="2400"/>
              </a:spcBef>
            </a:pPr>
            <a:r>
              <a:rPr lang="en-US" altLang="zh-TW" sz="2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**</a:t>
            </a:r>
            <a:r>
              <a:rPr lang="zh-TW" altLang="en-US" sz="2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參與者想要的是甚麼</a:t>
            </a:r>
            <a:r>
              <a:rPr lang="en-US" altLang="zh-TW" sz="2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EC33A21-8FAF-4530-89D3-D9450ED93BC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1610" y="0"/>
            <a:ext cx="3560391" cy="117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4817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42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990575" indent="-380990">
              <a:spcBef>
                <a:spcPct val="20000"/>
              </a:spcBef>
              <a:buChar char="–"/>
              <a:defRPr kumimoji="1" sz="3733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523962" indent="-304792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2133547" indent="-304792">
              <a:spcBef>
                <a:spcPct val="20000"/>
              </a:spcBef>
              <a:buChar char="–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743131" indent="-304792">
              <a:spcBef>
                <a:spcPct val="20000"/>
              </a:spcBef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335271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962301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457188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5181470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91B2C73-D375-4D4D-B548-44DEFA97B8E7}" type="slidenum">
              <a:rPr lang="en-US" altLang="zh-TW" sz="1867"/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zh-TW" sz="1867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752475" y="180975"/>
            <a:ext cx="6600825" cy="1143000"/>
          </a:xfrm>
        </p:spPr>
        <p:txBody>
          <a:bodyPr>
            <a:normAutofit/>
          </a:bodyPr>
          <a:lstStyle/>
          <a:p>
            <a:r>
              <a:rPr lang="zh-TW" altLang="en-US" sz="4267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數位製造時代來臨</a:t>
            </a:r>
            <a:r>
              <a:rPr lang="en-US" altLang="zh-TW" sz="4267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-3D</a:t>
            </a:r>
            <a:r>
              <a:rPr lang="zh-TW" altLang="en-US" sz="4267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列印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472" y="1650137"/>
            <a:ext cx="10849205" cy="2238375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zh-TW" altLang="en-US" sz="3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沒有</a:t>
            </a:r>
            <a:r>
              <a:rPr lang="en-US" altLang="zh-TW" sz="3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sz="3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列印的時代</a:t>
            </a:r>
            <a:r>
              <a:rPr lang="en-US" altLang="zh-TW" sz="3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知易行難</a:t>
            </a:r>
          </a:p>
          <a:p>
            <a:pPr>
              <a:spcBef>
                <a:spcPts val="2400"/>
              </a:spcBef>
            </a:pPr>
            <a:r>
              <a:rPr lang="zh-TW" altLang="en-US" sz="3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有了</a:t>
            </a:r>
            <a:r>
              <a:rPr lang="en-US" altLang="zh-TW" sz="3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sz="3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列印的幫助</a:t>
            </a:r>
            <a:r>
              <a:rPr lang="en-US" altLang="zh-TW" sz="3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知難行易</a:t>
            </a:r>
            <a:endParaRPr lang="en-US" altLang="zh-TW" sz="36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EC33A21-8FAF-4530-89D3-D9450ED93BC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1610" y="0"/>
            <a:ext cx="3560391" cy="117329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FA18BA0-5784-4A7F-B77C-94A6EF9AD30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33549" y="4023395"/>
            <a:ext cx="1990725" cy="2653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C7BD0F3-1380-46F8-84B5-7A5EBBAA360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4906" y="4021372"/>
            <a:ext cx="1990725" cy="2655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B5DFC06E-CB36-4C41-BA2C-15001C07537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0363" y="4021372"/>
            <a:ext cx="1992114" cy="265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383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投影片編號版面配置區 3">
            <a:extLst>
              <a:ext uri="{FF2B5EF4-FFF2-40B4-BE49-F238E27FC236}">
                <a16:creationId xmlns:a16="http://schemas.microsoft.com/office/drawing/2014/main" id="{910910A9-0651-4329-95F1-F0FA94D09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eaLnBrk="1" hangingPunct="1"/>
            <a:fld id="{C9569A9A-92A7-4801-A793-5A86E2798F76}" type="slidenum">
              <a:rPr lang="ko-KR" altLang="en-US"/>
              <a:pPr eaLnBrk="1" hangingPunct="1"/>
              <a:t>4</a:t>
            </a:fld>
            <a:endParaRPr lang="en-US" altLang="ko-KR"/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73D14BD4-02E4-48CC-AB43-B994AD2D1EB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504950" y="140202"/>
            <a:ext cx="8229600" cy="92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dirty="0">
                <a:solidFill>
                  <a:srgbClr val="0033C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設計創作案例</a:t>
            </a:r>
            <a:r>
              <a:rPr lang="en-US" altLang="zh-TW" dirty="0">
                <a:solidFill>
                  <a:srgbClr val="0033C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-2</a:t>
            </a:r>
            <a:endParaRPr lang="zh-TW" altLang="en-US" dirty="0">
              <a:solidFill>
                <a:srgbClr val="0033CC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F1F5A17-D0E1-44FD-B15E-62C07E753A1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130" y="1266824"/>
            <a:ext cx="2113640" cy="227647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2C1F5BC-1C62-4E16-B173-76C908E3A3A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2970887" y="1036581"/>
            <a:ext cx="3725187" cy="256576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CAA2400-0E14-41BD-8C50-377675E8145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7703686" y="382792"/>
            <a:ext cx="2635419" cy="382584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7BC3794-DA49-4DBD-8C44-A111B7BE2C0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108472" y="3848410"/>
            <a:ext cx="3825850" cy="286938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259DD3F-3CCE-4A4F-8A00-813C9933431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86297" y="4110242"/>
            <a:ext cx="2634028" cy="211036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8C48572-2288-4280-8546-BC3DDD11055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3436539" y="3421911"/>
            <a:ext cx="2793888" cy="372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62327"/>
      </p:ext>
    </p:extLst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42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990575" indent="-380990">
              <a:spcBef>
                <a:spcPct val="20000"/>
              </a:spcBef>
              <a:buChar char="–"/>
              <a:defRPr kumimoji="1" sz="3733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523962" indent="-304792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2133547" indent="-304792">
              <a:spcBef>
                <a:spcPct val="20000"/>
              </a:spcBef>
              <a:buChar char="–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743131" indent="-304792">
              <a:spcBef>
                <a:spcPct val="20000"/>
              </a:spcBef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335271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962301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457188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5181470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91B2C73-D375-4D4D-B548-44DEFA97B8E7}" type="slidenum">
              <a:rPr lang="en-US" altLang="zh-TW" sz="1867"/>
              <a:pPr>
                <a:spcBef>
                  <a:spcPct val="0"/>
                </a:spcBef>
                <a:buFontTx/>
                <a:buNone/>
              </a:pPr>
              <a:t>40</a:t>
            </a:fld>
            <a:endParaRPr lang="en-US" altLang="zh-TW" sz="1867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752475" y="180975"/>
            <a:ext cx="6600825" cy="1143000"/>
          </a:xfrm>
        </p:spPr>
        <p:txBody>
          <a:bodyPr>
            <a:normAutofit/>
          </a:bodyPr>
          <a:lstStyle/>
          <a:p>
            <a:r>
              <a:rPr lang="zh-TW" altLang="en-US" sz="4267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成功的作品通常得來不易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6240" y="1323975"/>
            <a:ext cx="10849205" cy="5002937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zh-TW" altLang="en-US" sz="32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一項產品的成功，需要忍受”適配零件數量</a:t>
            </a:r>
            <a:r>
              <a:rPr lang="en-US" altLang="zh-TW" sz="3200" baseline="300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sz="32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*5</a:t>
            </a:r>
            <a:r>
              <a:rPr lang="zh-TW" altLang="en-US" sz="32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倍”的失敗次數</a:t>
            </a:r>
          </a:p>
          <a:p>
            <a:pPr>
              <a:spcBef>
                <a:spcPts val="2400"/>
              </a:spcBef>
            </a:pPr>
            <a:r>
              <a:rPr lang="en-US" altLang="zh-TW" sz="32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1/3</a:t>
            </a:r>
            <a:r>
              <a:rPr lang="zh-TW" altLang="en-US" sz="32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的失敗，可以用紙上作業及設計軟體避免實際失敗品</a:t>
            </a:r>
          </a:p>
          <a:p>
            <a:pPr>
              <a:spcBef>
                <a:spcPts val="2400"/>
              </a:spcBef>
            </a:pPr>
            <a:r>
              <a:rPr lang="en-US" altLang="zh-TW" sz="32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1/3</a:t>
            </a:r>
            <a:r>
              <a:rPr lang="zh-TW" altLang="en-US" sz="32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的失敗，必須印出來才知道</a:t>
            </a:r>
          </a:p>
          <a:p>
            <a:pPr>
              <a:spcBef>
                <a:spcPts val="2400"/>
              </a:spcBef>
            </a:pPr>
            <a:r>
              <a:rPr lang="en-US" altLang="zh-TW" sz="32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1/3</a:t>
            </a:r>
            <a:r>
              <a:rPr lang="zh-TW" altLang="en-US" sz="32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的失敗，必須印出來用過才知道</a:t>
            </a:r>
            <a:endParaRPr lang="en-US" altLang="zh-TW" sz="32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EC33A21-8FAF-4530-89D3-D9450ED93BC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1610" y="0"/>
            <a:ext cx="3560391" cy="117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861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42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990575" indent="-380990">
              <a:spcBef>
                <a:spcPct val="20000"/>
              </a:spcBef>
              <a:buChar char="–"/>
              <a:defRPr kumimoji="1" sz="3733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523962" indent="-304792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2133547" indent="-304792">
              <a:spcBef>
                <a:spcPct val="20000"/>
              </a:spcBef>
              <a:buChar char="–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743131" indent="-304792">
              <a:spcBef>
                <a:spcPct val="20000"/>
              </a:spcBef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335271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962301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457188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5181470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91B2C73-D375-4D4D-B548-44DEFA97B8E7}" type="slidenum">
              <a:rPr lang="en-US" altLang="zh-TW" sz="1867"/>
              <a:pPr>
                <a:spcBef>
                  <a:spcPct val="0"/>
                </a:spcBef>
                <a:buFontTx/>
                <a:buNone/>
              </a:pPr>
              <a:t>41</a:t>
            </a:fld>
            <a:endParaRPr lang="en-US" altLang="zh-TW" sz="1867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752475" y="180975"/>
            <a:ext cx="6600825" cy="1143000"/>
          </a:xfrm>
        </p:spPr>
        <p:txBody>
          <a:bodyPr>
            <a:normAutofit/>
          </a:bodyPr>
          <a:lstStyle/>
          <a:p>
            <a:r>
              <a:rPr lang="zh-TW" altLang="en-US" sz="4267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如何減少失敗占用的時間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6240" y="1323975"/>
            <a:ext cx="10849205" cy="5002937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zh-TW" altLang="en-US" sz="3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精密的尺寸測量與縝密的設計規劃</a:t>
            </a:r>
          </a:p>
          <a:p>
            <a:pPr>
              <a:spcBef>
                <a:spcPts val="2400"/>
              </a:spcBef>
            </a:pPr>
            <a:r>
              <a:rPr lang="zh-TW" altLang="en-US" sz="3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兩個零件之間的組裝或搭配構造先印出來比較</a:t>
            </a:r>
          </a:p>
          <a:p>
            <a:pPr>
              <a:spcBef>
                <a:spcPts val="2400"/>
              </a:spcBef>
            </a:pPr>
            <a:r>
              <a:rPr lang="zh-TW" altLang="en-US" sz="3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一零件一功能</a:t>
            </a:r>
            <a:r>
              <a:rPr lang="en-US" altLang="zh-TW" sz="3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確保可用性</a:t>
            </a:r>
            <a:r>
              <a:rPr lang="en-US" altLang="zh-TW" sz="3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spcBef>
                <a:spcPts val="2400"/>
              </a:spcBef>
            </a:pPr>
            <a:r>
              <a:rPr lang="zh-TW" altLang="en-US" sz="3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掌握數位製造的時間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EC33A21-8FAF-4530-89D3-D9450ED93BC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1610" y="0"/>
            <a:ext cx="3560391" cy="1173299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E786263B-D0F6-49F0-9B1F-5EEC9166F8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7050" y="3819524"/>
            <a:ext cx="3855300" cy="285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2780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42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990575" indent="-380990">
              <a:spcBef>
                <a:spcPct val="20000"/>
              </a:spcBef>
              <a:buChar char="–"/>
              <a:defRPr kumimoji="1" sz="3733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523962" indent="-304792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2133547" indent="-304792">
              <a:spcBef>
                <a:spcPct val="20000"/>
              </a:spcBef>
              <a:buChar char="–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743131" indent="-304792">
              <a:spcBef>
                <a:spcPct val="20000"/>
              </a:spcBef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335271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962301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457188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5181470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91B2C73-D375-4D4D-B548-44DEFA97B8E7}" type="slidenum">
              <a:rPr lang="en-US" altLang="zh-TW" sz="1867"/>
              <a:pPr>
                <a:spcBef>
                  <a:spcPct val="0"/>
                </a:spcBef>
                <a:buFontTx/>
                <a:buNone/>
              </a:pPr>
              <a:t>42</a:t>
            </a:fld>
            <a:endParaRPr lang="en-US" altLang="zh-TW" sz="1867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752475" y="180975"/>
            <a:ext cx="6600825" cy="1143000"/>
          </a:xfrm>
        </p:spPr>
        <p:txBody>
          <a:bodyPr>
            <a:normAutofit/>
          </a:bodyPr>
          <a:lstStyle/>
          <a:p>
            <a:r>
              <a:rPr lang="zh-TW" altLang="en-US" sz="4267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速度的敵人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6240" y="1581150"/>
            <a:ext cx="10849205" cy="3686174"/>
          </a:xfrm>
        </p:spPr>
        <p:txBody>
          <a:bodyPr>
            <a:noAutofit/>
          </a:bodyPr>
          <a:lstStyle/>
          <a:p>
            <a:pPr>
              <a:spcAft>
                <a:spcPts val="0"/>
              </a:spcAft>
            </a:pPr>
            <a:r>
              <a:rPr lang="zh-TW" altLang="zh-TW" sz="3200" kern="10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堅持完美主義</a:t>
            </a:r>
            <a:r>
              <a:rPr lang="en-US" altLang="zh-TW" sz="3200" kern="10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TW" altLang="zh-TW" sz="3200" kern="10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慢工出細活</a:t>
            </a:r>
            <a:r>
              <a:rPr lang="en-US" altLang="zh-TW" sz="3200" kern="10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?)</a:t>
            </a:r>
          </a:p>
          <a:p>
            <a:pPr>
              <a:spcAft>
                <a:spcPts val="0"/>
              </a:spcAft>
            </a:pPr>
            <a:endParaRPr lang="zh-TW" altLang="zh-TW" sz="3200" kern="100" dirty="0">
              <a:solidFill>
                <a:schemeClr val="tx2">
                  <a:lumMod val="20000"/>
                  <a:lumOff val="80000"/>
                </a:schemeClr>
              </a:solidFill>
              <a:effectLst/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TW" altLang="zh-TW" sz="3200" kern="10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想</a:t>
            </a:r>
            <a:r>
              <a:rPr lang="en-US" altLang="zh-TW" sz="3200" kern="10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&gt;</a:t>
            </a:r>
            <a:r>
              <a:rPr lang="zh-TW" altLang="zh-TW" sz="3200" kern="10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做</a:t>
            </a:r>
            <a:endParaRPr lang="en-US" altLang="zh-TW" sz="3200" kern="100" dirty="0">
              <a:solidFill>
                <a:schemeClr val="tx2">
                  <a:lumMod val="20000"/>
                  <a:lumOff val="80000"/>
                </a:schemeClr>
              </a:solidFill>
              <a:effectLst/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en-US" altLang="zh-TW" sz="3200" b="1" kern="100" dirty="0">
              <a:solidFill>
                <a:schemeClr val="tx2">
                  <a:lumMod val="20000"/>
                  <a:lumOff val="80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en-US" altLang="zh-TW" sz="3200" b="1" kern="100" dirty="0">
              <a:solidFill>
                <a:schemeClr val="accent5">
                  <a:lumMod val="20000"/>
                  <a:lumOff val="80000"/>
                </a:schemeClr>
              </a:solidFill>
              <a:effectLst/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TW" altLang="en-US" sz="3200" b="1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失敗才是累積成功的基礎</a:t>
            </a:r>
            <a:endParaRPr lang="zh-TW" altLang="zh-TW" sz="3200" b="1" kern="100" dirty="0">
              <a:solidFill>
                <a:schemeClr val="accent5">
                  <a:lumMod val="20000"/>
                  <a:lumOff val="80000"/>
                </a:schemeClr>
              </a:solidFill>
              <a:effectLst/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EC33A21-8FAF-4530-89D3-D9450ED93BC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1610" y="0"/>
            <a:ext cx="3560391" cy="117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805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42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990575" indent="-380990">
              <a:spcBef>
                <a:spcPct val="20000"/>
              </a:spcBef>
              <a:buChar char="–"/>
              <a:defRPr kumimoji="1" sz="3733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523962" indent="-304792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2133547" indent="-304792">
              <a:spcBef>
                <a:spcPct val="20000"/>
              </a:spcBef>
              <a:buChar char="–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743131" indent="-304792">
              <a:spcBef>
                <a:spcPct val="20000"/>
              </a:spcBef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335271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962301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457188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5181470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5F2966E-3760-4896-926D-35C5FFEFFBBF}" type="slidenum">
              <a:rPr lang="en-US" altLang="zh-TW" sz="1867"/>
              <a:pPr>
                <a:spcBef>
                  <a:spcPct val="0"/>
                </a:spcBef>
                <a:buFontTx/>
                <a:buNone/>
              </a:pPr>
              <a:t>43</a:t>
            </a:fld>
            <a:endParaRPr lang="en-US" altLang="zh-TW" sz="1867"/>
          </a:p>
        </p:txBody>
      </p:sp>
      <p:sp>
        <p:nvSpPr>
          <p:cNvPr id="632836" name="Text Box 4"/>
          <p:cNvSpPr txBox="1">
            <a:spLocks noChangeArrowheads="1"/>
          </p:cNvSpPr>
          <p:nvPr/>
        </p:nvSpPr>
        <p:spPr bwMode="auto">
          <a:xfrm>
            <a:off x="686556" y="1107520"/>
            <a:ext cx="10818890" cy="535531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algn="ctr" eaLnBrk="1" hangingPunct="1">
              <a:defRPr/>
            </a:pPr>
            <a:r>
              <a:rPr kumimoji="0" lang="zh-TW" alt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感謝</a:t>
            </a:r>
            <a:endParaRPr kumimoji="0" lang="en-US" altLang="zh-TW" sz="5400" b="1" dirty="0">
              <a:solidFill>
                <a:schemeClr val="accent3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>
              <a:defRPr/>
            </a:pPr>
            <a:endParaRPr kumimoji="0" lang="en-US" altLang="zh-TW" sz="32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>
              <a:defRPr/>
            </a:pPr>
            <a:r>
              <a:rPr kumimoji="0" lang="en-US" altLang="zh-TW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MIT</a:t>
            </a:r>
            <a:r>
              <a:rPr kumimoji="0" lang="zh-TW" altLang="en-US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社群</a:t>
            </a:r>
            <a:r>
              <a:rPr kumimoji="0" lang="en-US" altLang="zh-TW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</a:p>
          <a:p>
            <a:pPr algn="ctr" eaLnBrk="1" hangingPunct="1">
              <a:defRPr/>
            </a:pPr>
            <a:r>
              <a:rPr kumimoji="0" lang="zh-TW" altLang="en-US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陳貼西大哥援助單管專用呼吸管件</a:t>
            </a:r>
            <a:endParaRPr kumimoji="0" lang="en-US" altLang="zh-TW" sz="32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>
              <a:defRPr/>
            </a:pPr>
            <a:r>
              <a:rPr kumimoji="0" lang="zh-TW" altLang="en-US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姜尚佑大哥援助測試肺</a:t>
            </a:r>
            <a:endParaRPr kumimoji="0" lang="en-US" altLang="zh-TW" sz="32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>
              <a:defRPr/>
            </a:pPr>
            <a:r>
              <a:rPr kumimoji="0" lang="zh-TW" altLang="en-US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施朝斌大哥協助編寫韌體</a:t>
            </a:r>
            <a:endParaRPr kumimoji="0" lang="en-US" altLang="zh-TW" sz="32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>
              <a:defRPr/>
            </a:pPr>
            <a:r>
              <a:rPr kumimoji="0" lang="zh-TW" altLang="en-US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王庚春大大援助</a:t>
            </a:r>
            <a:r>
              <a:rPr kumimoji="0" lang="en-US" altLang="zh-TW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57</a:t>
            </a:r>
            <a:r>
              <a:rPr kumimoji="0" lang="zh-TW" altLang="en-US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步進動力</a:t>
            </a:r>
            <a:endParaRPr kumimoji="0" lang="en-US" altLang="zh-TW" sz="32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>
              <a:defRPr/>
            </a:pPr>
            <a:r>
              <a:rPr kumimoji="0" lang="zh-TW" altLang="en-US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endParaRPr kumimoji="0" lang="en-US" altLang="zh-TW" sz="32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>
              <a:defRPr/>
            </a:pPr>
            <a:r>
              <a:rPr kumimoji="0" lang="zh-TW" altLang="en-US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哈爸老大、陳加恩大大、朱修儁大哥、紹淵哥、</a:t>
            </a:r>
            <a:r>
              <a:rPr kumimoji="0" lang="en-US" altLang="zh-TW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Scott</a:t>
            </a:r>
            <a:r>
              <a:rPr kumimoji="0" lang="zh-TW" altLang="en-US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大大、鄭鴻旗大大、建宏哥及所有參與群組、分享建議的夥伴們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41" y="0"/>
            <a:ext cx="1576959" cy="2524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24363" y="0"/>
            <a:ext cx="1892496" cy="2524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392A218-4EA0-4794-97EF-666EAB97D75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7601" y="0"/>
            <a:ext cx="3447860" cy="25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359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42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990575" indent="-380990">
              <a:spcBef>
                <a:spcPct val="20000"/>
              </a:spcBef>
              <a:buChar char="–"/>
              <a:defRPr kumimoji="1" sz="3733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523962" indent="-304792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2133547" indent="-304792">
              <a:spcBef>
                <a:spcPct val="20000"/>
              </a:spcBef>
              <a:buChar char="–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743131" indent="-304792">
              <a:spcBef>
                <a:spcPct val="20000"/>
              </a:spcBef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335271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962301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457188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5181470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5F2966E-3760-4896-926D-35C5FFEFFBBF}" type="slidenum">
              <a:rPr lang="en-US" altLang="zh-TW" sz="1867"/>
              <a:pPr>
                <a:spcBef>
                  <a:spcPct val="0"/>
                </a:spcBef>
                <a:buFontTx/>
                <a:buNone/>
              </a:pPr>
              <a:t>44</a:t>
            </a:fld>
            <a:endParaRPr lang="en-US" altLang="zh-TW" sz="1867"/>
          </a:p>
        </p:txBody>
      </p:sp>
      <p:sp>
        <p:nvSpPr>
          <p:cNvPr id="632836" name="Text Box 4"/>
          <p:cNvSpPr txBox="1">
            <a:spLocks noChangeArrowheads="1"/>
          </p:cNvSpPr>
          <p:nvPr/>
        </p:nvSpPr>
        <p:spPr bwMode="auto">
          <a:xfrm>
            <a:off x="644549" y="1515909"/>
            <a:ext cx="10818890" cy="18158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algn="ctr" eaLnBrk="1" hangingPunct="1">
              <a:defRPr/>
            </a:pPr>
            <a:r>
              <a:rPr kumimoji="0" lang="zh-TW" altLang="en-US" sz="48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簡報結束</a:t>
            </a:r>
            <a:endParaRPr kumimoji="0" lang="en-US" altLang="zh-TW" sz="48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>
              <a:defRPr/>
            </a:pPr>
            <a:endParaRPr kumimoji="0" lang="en-US" altLang="zh-TW" sz="32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>
              <a:defRPr/>
            </a:pPr>
            <a:r>
              <a:rPr kumimoji="0" lang="zh-TW" altLang="en-US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感謝大家蒞臨交流</a:t>
            </a:r>
            <a:endParaRPr kumimoji="0" lang="en-US" altLang="zh-TW" sz="32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392A218-4EA0-4794-97EF-666EAB97D75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4" y="22102"/>
            <a:ext cx="3720725" cy="2790545"/>
          </a:xfrm>
          <a:prstGeom prst="rect">
            <a:avLst/>
          </a:prstGeom>
        </p:spPr>
      </p:pic>
      <p:pic>
        <p:nvPicPr>
          <p:cNvPr id="4098" name="Picture 2" descr="https://scontent.ftpe2-2.fna.fbcdn.net/v/t1.0-9/106229638_3638885672793636_5678284932106727458_n.jpg?_nc_cat=108&amp;_nc_sid=825194&amp;_nc_ohc=Z6AIgH1y15IAX-yKs3E&amp;_nc_ht=scontent.ftpe2-2.fna&amp;oh=a3909bbbe414e1989db4bb54e070afc5&amp;oe=5F2401DE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151880"/>
            <a:ext cx="5412240" cy="270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scontent.ftpe2-2.fna.fbcdn.net/v/t1.0-9/79216078_2682734985342788_8304455387396898657_o.jpg?_nc_cat=101&amp;_nc_sid=730e14&amp;_nc_ohc=CdzNOXneFmoAX9w2osG&amp;_nc_ht=scontent.ftpe2-2.fna&amp;oh=0e55d72a5e4cff420da68367d7d4168b&amp;oe=5F2663E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71322" y="22103"/>
            <a:ext cx="2920677" cy="412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1499" y="4151879"/>
            <a:ext cx="4830500" cy="2706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5559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投影片編號版面配置區 3">
            <a:extLst>
              <a:ext uri="{FF2B5EF4-FFF2-40B4-BE49-F238E27FC236}">
                <a16:creationId xmlns:a16="http://schemas.microsoft.com/office/drawing/2014/main" id="{6DB686F5-1130-4314-A727-90D094057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eaLnBrk="1" hangingPunct="1"/>
            <a:fld id="{60F3C812-51AB-44BF-A0D2-C189C2B6BE40}" type="slidenum">
              <a:rPr lang="ko-KR" altLang="en-US"/>
              <a:pPr eaLnBrk="1" hangingPunct="1"/>
              <a:t>5</a:t>
            </a:fld>
            <a:endParaRPr lang="en-US" altLang="ko-KR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B7380D74-90FE-4036-A43C-A4056A0339E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524000" y="274638"/>
            <a:ext cx="8229600" cy="88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dirty="0">
                <a:solidFill>
                  <a:srgbClr val="0033C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設計創作案例</a:t>
            </a:r>
            <a:r>
              <a:rPr lang="en-US" altLang="zh-TW" dirty="0">
                <a:solidFill>
                  <a:srgbClr val="0033C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-3</a:t>
            </a:r>
            <a:endParaRPr lang="zh-TW" altLang="en-US" dirty="0">
              <a:solidFill>
                <a:srgbClr val="0033CC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347F356-053C-49E0-9078-C210CFB471D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788" y="1158231"/>
            <a:ext cx="3849511" cy="2731789"/>
          </a:xfrm>
          <a:prstGeom prst="rect">
            <a:avLst/>
          </a:prstGeom>
        </p:spPr>
      </p:pic>
      <p:pic>
        <p:nvPicPr>
          <p:cNvPr id="10" name="圖片 7">
            <a:extLst>
              <a:ext uri="{FF2B5EF4-FFF2-40B4-BE49-F238E27FC236}">
                <a16:creationId xmlns:a16="http://schemas.microsoft.com/office/drawing/2014/main" id="{314B9FAF-A621-4244-9804-DA6170E475F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787" y="4029074"/>
            <a:ext cx="3849511" cy="2456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373ADB8-C49A-4E60-A1FC-08E02B38C83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1594" y="1158231"/>
            <a:ext cx="3612282" cy="270921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655E4BA-BE35-43C9-B85E-9DFBB470261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1594" y="3998559"/>
            <a:ext cx="3612282" cy="2486817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80840478-6A22-4560-937F-A8CC08E0E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2461" y="1158230"/>
            <a:ext cx="3544679" cy="5327146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群組 23">
            <a:extLst>
              <a:ext uri="{FF2B5EF4-FFF2-40B4-BE49-F238E27FC236}">
                <a16:creationId xmlns:a16="http://schemas.microsoft.com/office/drawing/2014/main" id="{62CE031E-EE35-4AA7-9784-80509332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118D62D3-5800-4F4A-95BE-C1A2BB8B2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4C9E4F52-5D94-4242-AC69-EE6A23FAB1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322CC7C0-D1D6-4FF0-A60C-1AEB9C873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99B43E48-8275-4871-8745-F5CB75CFD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E87ED701-F942-4771-8F92-6EFCC2E8E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92E4BEF-E80C-4557-85EE-844A93765F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430" y="140901"/>
            <a:ext cx="5611128" cy="333471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99CA25C-46BB-4EC5-89D8-6154F34AF97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430" y="3646101"/>
            <a:ext cx="5611128" cy="307099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E98525B-68F1-46AF-B7EF-2BEA1CA7E52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4444" y="140901"/>
            <a:ext cx="5478842" cy="3334718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B83E2E28-9C11-427E-BEA2-9F9ECBA26B30}"/>
              </a:ext>
            </a:extLst>
          </p:cNvPr>
          <p:cNvSpPr txBox="1"/>
          <p:nvPr/>
        </p:nvSpPr>
        <p:spPr>
          <a:xfrm>
            <a:off x="7022881" y="4580805"/>
            <a:ext cx="43529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/>
              <a:t>源起</a:t>
            </a:r>
            <a:r>
              <a:rPr lang="en-US" altLang="zh-TW" sz="6000" dirty="0"/>
              <a:t>….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96708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>
            <a:extLst>
              <a:ext uri="{FF2B5EF4-FFF2-40B4-BE49-F238E27FC236}">
                <a16:creationId xmlns:a16="http://schemas.microsoft.com/office/drawing/2014/main" id="{B83E2E28-9C11-427E-BEA2-9F9ECBA26B30}"/>
              </a:ext>
            </a:extLst>
          </p:cNvPr>
          <p:cNvSpPr txBox="1"/>
          <p:nvPr/>
        </p:nvSpPr>
        <p:spPr>
          <a:xfrm>
            <a:off x="2143124" y="5223212"/>
            <a:ext cx="82200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200" dirty="0"/>
              <a:t>一場惡夢的真實情境</a:t>
            </a:r>
            <a:r>
              <a:rPr lang="en-US" altLang="zh-TW" sz="4200" dirty="0"/>
              <a:t>…</a:t>
            </a:r>
            <a:endParaRPr lang="zh-TW" altLang="en-US" sz="4200" dirty="0"/>
          </a:p>
        </p:txBody>
      </p:sp>
      <p:pic>
        <p:nvPicPr>
          <p:cNvPr id="1026" name="Picture 2" descr="查看來源圖片">
            <a:extLst>
              <a:ext uri="{FF2B5EF4-FFF2-40B4-BE49-F238E27FC236}">
                <a16:creationId xmlns:a16="http://schemas.microsoft.com/office/drawing/2014/main" id="{052C2C4F-A0EB-4E90-81EB-784D8ECA2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975" y="434637"/>
            <a:ext cx="5229225" cy="382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4C69F36-45A6-4AAD-ABA6-F9D4EE43261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4208" y="434637"/>
            <a:ext cx="5966778" cy="382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72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42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990575" indent="-380990">
              <a:spcBef>
                <a:spcPct val="20000"/>
              </a:spcBef>
              <a:buChar char="–"/>
              <a:defRPr kumimoji="1" sz="3733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523962" indent="-304792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2133547" indent="-304792">
              <a:spcBef>
                <a:spcPct val="20000"/>
              </a:spcBef>
              <a:buChar char="–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743131" indent="-304792">
              <a:spcBef>
                <a:spcPct val="20000"/>
              </a:spcBef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335271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962301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457188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5181470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91B2C73-D375-4D4D-B548-44DEFA97B8E7}" type="slidenum">
              <a:rPr lang="en-US" altLang="zh-TW" sz="1867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zh-TW" sz="1867" dirty="0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2066924" y="274639"/>
            <a:ext cx="9515475" cy="1042127"/>
          </a:xfrm>
        </p:spPr>
        <p:txBody>
          <a:bodyPr/>
          <a:lstStyle/>
          <a:p>
            <a:pPr eaLnBrk="1" hangingPunct="1"/>
            <a:r>
              <a:rPr lang="zh-TW" altLang="en-US" sz="48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</a:t>
            </a:r>
            <a:r>
              <a:rPr lang="en-US" altLang="zh-TW" sz="48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48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個小時的需求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2355" y="1591406"/>
            <a:ext cx="5706318" cy="4607822"/>
          </a:xfrm>
        </p:spPr>
        <p:txBody>
          <a:bodyPr>
            <a:normAutofit/>
          </a:bodyPr>
          <a:lstStyle/>
          <a:p>
            <a:pPr>
              <a:spcBef>
                <a:spcPts val="1600"/>
              </a:spcBef>
            </a:pPr>
            <a:r>
              <a:rPr lang="zh-TW" altLang="en-US" sz="36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需要領域專家指導</a:t>
            </a:r>
            <a:endParaRPr lang="en-US" altLang="zh-TW" sz="36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600"/>
              </a:spcBef>
            </a:pPr>
            <a:endParaRPr lang="zh-TW" altLang="en-US" sz="36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600"/>
              </a:spcBef>
            </a:pPr>
            <a:r>
              <a:rPr lang="zh-TW" altLang="en-US" sz="36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需要來一顆甦醒球</a:t>
            </a:r>
            <a:endParaRPr lang="en-US" altLang="zh-TW" sz="36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600"/>
              </a:spcBef>
            </a:pPr>
            <a:endParaRPr lang="zh-TW" altLang="en-US" sz="36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600"/>
              </a:spcBef>
            </a:pPr>
            <a:r>
              <a:rPr lang="zh-TW" altLang="en-US" sz="36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需要機構參考資訊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832FC3-450A-4962-9485-DC92D3FBDA3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1610" y="0"/>
            <a:ext cx="3560391" cy="1173299"/>
          </a:xfrm>
          <a:prstGeom prst="rect">
            <a:avLst/>
          </a:prstGeom>
        </p:spPr>
      </p:pic>
      <p:pic>
        <p:nvPicPr>
          <p:cNvPr id="7" name="Picture 4" descr="大葉大學校友趙士慶（中）與大葉大學食生系徐泰浩特聘教授（右）、護理系施伊玲老師（左）一同協助呼吸器開發。（大葉大學提供）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6191" y="2442258"/>
            <a:ext cx="4608558" cy="307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584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42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990575" indent="-380990">
              <a:spcBef>
                <a:spcPct val="20000"/>
              </a:spcBef>
              <a:buChar char="–"/>
              <a:defRPr kumimoji="1" sz="3733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523962" indent="-304792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2133547" indent="-304792">
              <a:spcBef>
                <a:spcPct val="20000"/>
              </a:spcBef>
              <a:buChar char="–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743131" indent="-304792">
              <a:spcBef>
                <a:spcPct val="20000"/>
              </a:spcBef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335271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962301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4571886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5181470" indent="-3047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667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91B2C73-D375-4D4D-B548-44DEFA97B8E7}" type="slidenum">
              <a:rPr lang="en-US" altLang="zh-TW" sz="1867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zh-TW" sz="1867" dirty="0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1000126" y="274639"/>
            <a:ext cx="10582274" cy="1042127"/>
          </a:xfrm>
        </p:spPr>
        <p:txBody>
          <a:bodyPr/>
          <a:lstStyle/>
          <a:p>
            <a:pPr eaLnBrk="1" hangingPunct="1"/>
            <a:r>
              <a:rPr lang="zh-TW" altLang="en-US" sz="48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兩周內誕生第一台原型機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0125" y="1591406"/>
            <a:ext cx="10582274" cy="4607822"/>
          </a:xfrm>
        </p:spPr>
        <p:txBody>
          <a:bodyPr>
            <a:normAutofit/>
          </a:bodyPr>
          <a:lstStyle/>
          <a:p>
            <a:pPr>
              <a:spcBef>
                <a:spcPts val="1600"/>
              </a:spcBef>
            </a:pPr>
            <a:r>
              <a:rPr lang="zh-TW" altLang="en-US" sz="36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第一周：等甦醒球、找資料、加入社群討論、夾球機構設計</a:t>
            </a:r>
          </a:p>
          <a:p>
            <a:pPr>
              <a:spcBef>
                <a:spcPts val="1600"/>
              </a:spcBef>
            </a:pPr>
            <a:r>
              <a:rPr lang="zh-TW" altLang="en-US" sz="36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第二周：夾球機構實作、</a:t>
            </a:r>
            <a:r>
              <a:rPr lang="en-US" altLang="zh-TW" sz="36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Arduino</a:t>
            </a:r>
            <a:r>
              <a:rPr lang="zh-TW" altLang="en-US" sz="36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韌體、一系列測試突破</a:t>
            </a:r>
          </a:p>
          <a:p>
            <a:pPr>
              <a:spcBef>
                <a:spcPts val="1600"/>
              </a:spcBef>
            </a:pPr>
            <a:r>
              <a:rPr lang="zh-TW" altLang="en-US" sz="36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第三周：開源文件事宜、</a:t>
            </a:r>
            <a:r>
              <a:rPr lang="zh-TW" altLang="en-US" sz="36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新聞事件</a:t>
            </a:r>
            <a:r>
              <a:rPr lang="zh-TW" altLang="en-US" sz="36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、繼續進化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832FC3-450A-4962-9485-DC92D3FBDA3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1610" y="0"/>
            <a:ext cx="3560391" cy="117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19852"/>
      </p:ext>
    </p:extLst>
  </p:cSld>
  <p:clrMapOvr>
    <a:masterClrMapping/>
  </p:clrMapOvr>
</p:sld>
</file>

<file path=ppt/theme/theme1.xml><?xml version="1.0" encoding="utf-8"?>
<a:theme xmlns:a="http://schemas.openxmlformats.org/drawingml/2006/main" name="配量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CC082E-8DE3-449F-B604-FF5FA628FBD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FE76448-B9B5-444F-ABF0-3E2949E5B92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FA93B6D-1597-4D86-B6EB-52CA39D989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切割研究設計</Template>
  <TotalTime>0</TotalTime>
  <Words>1680</Words>
  <Application>Microsoft Office PowerPoint</Application>
  <PresentationFormat>寬螢幕</PresentationFormat>
  <Paragraphs>227</Paragraphs>
  <Slides>44</Slides>
  <Notes>4</Notes>
  <HiddenSlides>0</HiddenSlides>
  <MMClips>0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44</vt:i4>
      </vt:variant>
    </vt:vector>
  </HeadingPairs>
  <TitlesOfParts>
    <vt:vector size="55" baseType="lpstr">
      <vt:lpstr>Gulim</vt:lpstr>
      <vt:lpstr>Microsoft JhengHei UI</vt:lpstr>
      <vt:lpstr>微軟正黑體</vt:lpstr>
      <vt:lpstr>標楷體</vt:lpstr>
      <vt:lpstr>Arial</vt:lpstr>
      <vt:lpstr>Century Gothic</vt:lpstr>
      <vt:lpstr>Times New Roman</vt:lpstr>
      <vt:lpstr>Wingdings</vt:lpstr>
      <vt:lpstr>Wingdings 3</vt:lpstr>
      <vt:lpstr>配量</vt:lpstr>
      <vt:lpstr>點陣圖影像</vt:lpstr>
      <vt:lpstr>實用派MaKER如何面對疫情需求 -從應急呼吸器的開發聊起</vt:lpstr>
      <vt:lpstr>PowerPoint 簡報</vt:lpstr>
      <vt:lpstr>設計創作案例-1</vt:lpstr>
      <vt:lpstr>設計創作案例-2</vt:lpstr>
      <vt:lpstr>設計創作案例-3</vt:lpstr>
      <vt:lpstr>PowerPoint 簡報</vt:lpstr>
      <vt:lpstr>PowerPoint 簡報</vt:lpstr>
      <vt:lpstr>前6個小時的需求</vt:lpstr>
      <vt:lpstr>兩周內誕生第一台原型機</vt:lpstr>
      <vt:lpstr>參與 台灣開源呼吸機研究團隊OSMS-Taiwan Ventilator Research Team </vt:lpstr>
      <vt:lpstr>PowerPoint 簡報</vt:lpstr>
      <vt:lpstr>設計理念</vt:lpstr>
      <vt:lpstr>PowerPoint 簡報</vt:lpstr>
      <vt:lpstr>使用Ambu的優點</vt:lpstr>
      <vt:lpstr>使用Ambu的缺點</vt:lpstr>
      <vt:lpstr>使用渦輪機的優點</vt:lpstr>
      <vt:lpstr>使用渦輪機的缺點</vt:lpstr>
      <vt:lpstr>EV-03技術規格</vt:lpstr>
      <vt:lpstr>腳位接線狀況</vt:lpstr>
      <vt:lpstr>韌體設定要素(驅動器為1/4微步) 感謝施朝斌大哥、柯如恬小姐協助編寫韌體</vt:lpstr>
      <vt:lpstr>BOM表</vt:lpstr>
      <vt:lpstr>接線注意事項</vt:lpstr>
      <vt:lpstr>設計思維-1</vt:lpstr>
      <vt:lpstr>設計思維-2</vt:lpstr>
      <vt:lpstr>EV02-扭矩要盡量發揮</vt:lpstr>
      <vt:lpstr>夾爪與MIT之差異性</vt:lpstr>
      <vt:lpstr>功能分區、獨立開發</vt:lpstr>
      <vt:lpstr>壓力測量準備狀況</vt:lpstr>
      <vt:lpstr>壓力測量比較-1</vt:lpstr>
      <vt:lpstr>壓力測量比較-2</vt:lpstr>
      <vt:lpstr>壓力測量比較-3</vt:lpstr>
      <vt:lpstr>壓球角度VS潮氣量對照(X:步數 Y:mL)</vt:lpstr>
      <vt:lpstr>EV-03缺點</vt:lpstr>
      <vt:lpstr>專案的產出-不是產品，是開源</vt:lpstr>
      <vt:lpstr>專案的產出-不是產品，是開源</vt:lpstr>
      <vt:lpstr>繼續前進的步伐 EV-05</vt:lpstr>
      <vt:lpstr>本專案執行困難-現實面</vt:lpstr>
      <vt:lpstr>可能可行的方式</vt:lpstr>
      <vt:lpstr>數位製造時代來臨-3D列印</vt:lpstr>
      <vt:lpstr>成功的作品通常得來不易</vt:lpstr>
      <vt:lpstr>如何減少失敗占用的時間</vt:lpstr>
      <vt:lpstr>速度的敵人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2020-06-28T06:19:18Z</dcterms:created>
  <dcterms:modified xsi:type="dcterms:W3CDTF">2020-07-04T16:50:26Z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